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ter"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2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22f1001747@ds.study.iitm.ac.in"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8.png"/><Relationship Id="rId11" Type="http://schemas.openxmlformats.org/officeDocument/2006/relationships/image" Target="../media/image7.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954429" y="0"/>
            <a:ext cx="5675971" cy="8229600"/>
          </a:xfrm>
          <a:prstGeom prst="rect">
            <a:avLst/>
          </a:prstGeom>
        </p:spPr>
      </p:pic>
      <p:sp>
        <p:nvSpPr>
          <p:cNvPr id="3" name="Text 0"/>
          <p:cNvSpPr/>
          <p:nvPr/>
        </p:nvSpPr>
        <p:spPr>
          <a:xfrm>
            <a:off x="793790" y="902732"/>
            <a:ext cx="7556421" cy="2232779"/>
          </a:xfrm>
          <a:prstGeom prst="rect">
            <a:avLst/>
          </a:prstGeom>
          <a:noFill/>
          <a:ln/>
        </p:spPr>
        <p:txBody>
          <a:bodyPr wrap="squar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Sustaining a Small Kirana Store: Tackling Inventory and Profit Challenges</a:t>
            </a:r>
            <a:endParaRPr lang="en-US" sz="4650" dirty="0"/>
          </a:p>
        </p:txBody>
      </p:sp>
      <p:sp>
        <p:nvSpPr>
          <p:cNvPr id="4" name="Text 1"/>
          <p:cNvSpPr/>
          <p:nvPr/>
        </p:nvSpPr>
        <p:spPr>
          <a:xfrm>
            <a:off x="793790" y="3475673"/>
            <a:ext cx="7556421"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This presentation explores how Kochuparambil Stores, a 20-year-old Kirana shop in Kottayam, Kerala, can enhance profitability through data-driven sales strategies, optimized inventory management, and improved customer relationships for sustainable growth.</a:t>
            </a:r>
            <a:endParaRPr lang="en-US" sz="1750" dirty="0"/>
          </a:p>
        </p:txBody>
      </p:sp>
      <p:sp>
        <p:nvSpPr>
          <p:cNvPr id="5" name="Text 2"/>
          <p:cNvSpPr/>
          <p:nvPr/>
        </p:nvSpPr>
        <p:spPr>
          <a:xfrm>
            <a:off x="793790" y="5182433"/>
            <a:ext cx="7556421" cy="290274"/>
          </a:xfrm>
          <a:prstGeom prst="rect">
            <a:avLst/>
          </a:prstGeom>
          <a:noFill/>
          <a:ln/>
        </p:spPr>
        <p:txBody>
          <a:bodyPr wrap="none" lIns="0" tIns="0" rIns="0" bIns="0" rtlCol="0" anchor="t"/>
          <a:lstStyle/>
          <a:p>
            <a:pPr marL="0" indent="0" algn="l">
              <a:lnSpc>
                <a:spcPts val="2250"/>
              </a:lnSpc>
              <a:buNone/>
            </a:pPr>
            <a:endParaRPr lang="en-US" sz="1400" dirty="0"/>
          </a:p>
        </p:txBody>
      </p:sp>
      <p:sp>
        <p:nvSpPr>
          <p:cNvPr id="6" name="Text 3"/>
          <p:cNvSpPr/>
          <p:nvPr/>
        </p:nvSpPr>
        <p:spPr>
          <a:xfrm>
            <a:off x="793790" y="5727859"/>
            <a:ext cx="7556421" cy="362903"/>
          </a:xfrm>
          <a:prstGeom prst="rect">
            <a:avLst/>
          </a:prstGeom>
          <a:noFill/>
          <a:ln/>
        </p:spPr>
        <p:txBody>
          <a:bodyPr wrap="none" lIns="0" tIns="0" rIns="0" bIns="0" rtlCol="0" anchor="t"/>
          <a:lstStyle/>
          <a:p>
            <a:pPr marL="0" indent="0" algn="l">
              <a:lnSpc>
                <a:spcPts val="2850"/>
              </a:lnSpc>
              <a:buNone/>
            </a:pPr>
            <a:r>
              <a:rPr lang="en-US" sz="1750" b="1" kern="0" spc="-36" dirty="0">
                <a:solidFill>
                  <a:srgbClr val="E0D6DE"/>
                </a:solidFill>
                <a:latin typeface="Inter" pitchFamily="34" charset="0"/>
                <a:ea typeface="Inter" pitchFamily="34" charset="-122"/>
                <a:cs typeface="Inter" pitchFamily="34" charset="-120"/>
              </a:rPr>
              <a:t>BDM Capstone Project </a:t>
            </a:r>
            <a:r>
              <a:rPr lang="en-US" sz="1750" kern="0" spc="-36" dirty="0">
                <a:solidFill>
                  <a:srgbClr val="E0D6DE"/>
                </a:solidFill>
                <a:latin typeface="Inter" pitchFamily="34" charset="0"/>
                <a:ea typeface="Inter" pitchFamily="34" charset="-122"/>
                <a:cs typeface="Inter" pitchFamily="34" charset="-120"/>
              </a:rPr>
              <a:t>By:</a:t>
            </a:r>
            <a:endParaRPr lang="en-US" sz="1750" dirty="0"/>
          </a:p>
        </p:txBody>
      </p:sp>
      <p:sp>
        <p:nvSpPr>
          <p:cNvPr id="7" name="Text 4"/>
          <p:cNvSpPr/>
          <p:nvPr/>
        </p:nvSpPr>
        <p:spPr>
          <a:xfrm>
            <a:off x="793790" y="6345912"/>
            <a:ext cx="7556421"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Irina Agastin</a:t>
            </a:r>
            <a:endParaRPr lang="en-US" sz="1750" dirty="0"/>
          </a:p>
        </p:txBody>
      </p:sp>
      <p:sp>
        <p:nvSpPr>
          <p:cNvPr id="8" name="Text 5"/>
          <p:cNvSpPr/>
          <p:nvPr/>
        </p:nvSpPr>
        <p:spPr>
          <a:xfrm>
            <a:off x="793790" y="6963966"/>
            <a:ext cx="7556421" cy="362903"/>
          </a:xfrm>
          <a:prstGeom prst="rect">
            <a:avLst/>
          </a:prstGeom>
          <a:noFill/>
          <a:ln/>
        </p:spPr>
        <p:txBody>
          <a:bodyPr wrap="none" lIns="0" tIns="0" rIns="0" bIns="0" rtlCol="0" anchor="t"/>
          <a:lstStyle/>
          <a:p>
            <a:pPr marL="0" indent="0" algn="l">
              <a:lnSpc>
                <a:spcPts val="2850"/>
              </a:lnSpc>
              <a:buNone/>
            </a:pPr>
            <a:r>
              <a:rPr lang="en-US" sz="1750" u="sng" kern="0" spc="-36" dirty="0">
                <a:solidFill>
                  <a:srgbClr val="876CD4"/>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23f2004169@ds.study.iitm.ac.in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93276" y="837248"/>
            <a:ext cx="5520095" cy="462558"/>
          </a:xfrm>
          <a:prstGeom prst="rect">
            <a:avLst/>
          </a:prstGeom>
          <a:noFill/>
          <a:ln/>
        </p:spPr>
        <p:txBody>
          <a:bodyPr wrap="none" lIns="0" tIns="0" rIns="0" bIns="0" rtlCol="0" anchor="t"/>
          <a:lstStyle/>
          <a:p>
            <a:pPr marL="0" indent="0" algn="l">
              <a:lnSpc>
                <a:spcPts val="3600"/>
              </a:lnSpc>
              <a:buNone/>
            </a:pPr>
            <a:r>
              <a:rPr lang="en-US" sz="2900" b="1" kern="0" spc="-58" dirty="0">
                <a:solidFill>
                  <a:srgbClr val="FF8AAF"/>
                </a:solidFill>
                <a:latin typeface="Petrona Bold" pitchFamily="34" charset="0"/>
                <a:ea typeface="Petrona Bold" pitchFamily="34" charset="-122"/>
                <a:cs typeface="Petrona Bold" pitchFamily="34" charset="-120"/>
              </a:rPr>
              <a:t>Improvements and Future Growth</a:t>
            </a:r>
            <a:endParaRPr lang="en-US" sz="2900" dirty="0"/>
          </a:p>
        </p:txBody>
      </p:sp>
      <p:pic>
        <p:nvPicPr>
          <p:cNvPr id="3" name="Image 0" descr="preencoded.png"/>
          <p:cNvPicPr>
            <a:picLocks noChangeAspect="1"/>
          </p:cNvPicPr>
          <p:nvPr/>
        </p:nvPicPr>
        <p:blipFill>
          <a:blip r:embed="rId3"/>
          <a:stretch>
            <a:fillRect/>
          </a:stretch>
        </p:blipFill>
        <p:spPr>
          <a:xfrm>
            <a:off x="3059906" y="1581626"/>
            <a:ext cx="1688425" cy="1273969"/>
          </a:xfrm>
          <a:prstGeom prst="rect">
            <a:avLst/>
          </a:prstGeom>
        </p:spPr>
      </p:pic>
      <p:pic>
        <p:nvPicPr>
          <p:cNvPr id="4" name="Image 1" descr="preencoded.png"/>
          <p:cNvPicPr>
            <a:picLocks noChangeAspect="1"/>
          </p:cNvPicPr>
          <p:nvPr/>
        </p:nvPicPr>
        <p:blipFill>
          <a:blip r:embed="rId4"/>
          <a:stretch>
            <a:fillRect/>
          </a:stretch>
        </p:blipFill>
        <p:spPr>
          <a:xfrm>
            <a:off x="3804999" y="2264569"/>
            <a:ext cx="198120" cy="247769"/>
          </a:xfrm>
          <a:prstGeom prst="rect">
            <a:avLst/>
          </a:prstGeom>
        </p:spPr>
      </p:pic>
      <p:sp>
        <p:nvSpPr>
          <p:cNvPr id="5" name="Text 1"/>
          <p:cNvSpPr/>
          <p:nvPr/>
        </p:nvSpPr>
        <p:spPr>
          <a:xfrm>
            <a:off x="4889183" y="1792962"/>
            <a:ext cx="1849993" cy="231219"/>
          </a:xfrm>
          <a:prstGeom prst="rect">
            <a:avLst/>
          </a:prstGeom>
          <a:noFill/>
          <a:ln/>
        </p:spPr>
        <p:txBody>
          <a:bodyPr wrap="none" lIns="0" tIns="0" rIns="0" bIns="0" rtlCol="0" anchor="t"/>
          <a:lstStyle/>
          <a:p>
            <a:pPr marL="0" indent="0" algn="l">
              <a:lnSpc>
                <a:spcPts val="1800"/>
              </a:lnSpc>
              <a:buNone/>
            </a:pPr>
            <a:r>
              <a:rPr lang="en-US" sz="1450" b="1" kern="0" spc="-29" dirty="0">
                <a:solidFill>
                  <a:srgbClr val="E0D6DE"/>
                </a:solidFill>
                <a:latin typeface="Petrona Bold" pitchFamily="34" charset="0"/>
                <a:ea typeface="Petrona Bold" pitchFamily="34" charset="-122"/>
                <a:cs typeface="Petrona Bold" pitchFamily="34" charset="-120"/>
              </a:rPr>
              <a:t>Differentiation</a:t>
            </a:r>
            <a:endParaRPr lang="en-US" sz="1450" dirty="0"/>
          </a:p>
        </p:txBody>
      </p:sp>
      <p:sp>
        <p:nvSpPr>
          <p:cNvPr id="6" name="Text 2"/>
          <p:cNvSpPr/>
          <p:nvPr/>
        </p:nvSpPr>
        <p:spPr>
          <a:xfrm>
            <a:off x="4889183" y="2108716"/>
            <a:ext cx="4756071" cy="225504"/>
          </a:xfrm>
          <a:prstGeom prst="rect">
            <a:avLst/>
          </a:prstGeom>
          <a:noFill/>
          <a:ln/>
        </p:spPr>
        <p:txBody>
          <a:bodyPr wrap="none" lIns="0" tIns="0" rIns="0" bIns="0" rtlCol="0" anchor="t"/>
          <a:lstStyle/>
          <a:p>
            <a:pPr marL="0" indent="0" algn="l">
              <a:lnSpc>
                <a:spcPts val="1750"/>
              </a:lnSpc>
              <a:buNone/>
            </a:pPr>
            <a:r>
              <a:rPr lang="en-US" sz="1100" kern="0" spc="-22" dirty="0">
                <a:solidFill>
                  <a:srgbClr val="E0D6DE"/>
                </a:solidFill>
                <a:latin typeface="Inter" pitchFamily="34" charset="0"/>
                <a:ea typeface="Inter" pitchFamily="34" charset="-122"/>
                <a:cs typeface="Inter" pitchFamily="34" charset="-120"/>
              </a:rPr>
              <a:t>Offer unique products and home delivery.</a:t>
            </a:r>
            <a:endParaRPr lang="en-US" sz="1100" dirty="0"/>
          </a:p>
        </p:txBody>
      </p:sp>
      <p:sp>
        <p:nvSpPr>
          <p:cNvPr id="7" name="Text 3"/>
          <p:cNvSpPr/>
          <p:nvPr/>
        </p:nvSpPr>
        <p:spPr>
          <a:xfrm>
            <a:off x="4889183" y="2418755"/>
            <a:ext cx="4756071" cy="225504"/>
          </a:xfrm>
          <a:prstGeom prst="rect">
            <a:avLst/>
          </a:prstGeom>
          <a:noFill/>
          <a:ln/>
        </p:spPr>
        <p:txBody>
          <a:bodyPr wrap="none" lIns="0" tIns="0" rIns="0" bIns="0" rtlCol="0" anchor="t"/>
          <a:lstStyle/>
          <a:p>
            <a:pPr marL="0" indent="0" algn="l">
              <a:lnSpc>
                <a:spcPts val="1750"/>
              </a:lnSpc>
              <a:buNone/>
            </a:pPr>
            <a:r>
              <a:rPr lang="en-US" sz="1100" kern="0" spc="-22" dirty="0">
                <a:solidFill>
                  <a:srgbClr val="E0D6DE"/>
                </a:solidFill>
                <a:latin typeface="Inter" pitchFamily="34" charset="0"/>
                <a:ea typeface="Inter" pitchFamily="34" charset="-122"/>
                <a:cs typeface="Inter" pitchFamily="34" charset="-120"/>
              </a:rPr>
              <a:t>Leverage local specialties or exclusive items to stand out from competitors</a:t>
            </a:r>
            <a:endParaRPr lang="en-US" sz="1100" dirty="0"/>
          </a:p>
        </p:txBody>
      </p:sp>
      <p:sp>
        <p:nvSpPr>
          <p:cNvPr id="8" name="Shape 4"/>
          <p:cNvSpPr/>
          <p:nvPr/>
        </p:nvSpPr>
        <p:spPr>
          <a:xfrm>
            <a:off x="4783455" y="2869287"/>
            <a:ext cx="9318546" cy="7620"/>
          </a:xfrm>
          <a:prstGeom prst="roundRect">
            <a:avLst>
              <a:gd name="adj" fmla="val 776927"/>
            </a:avLst>
          </a:prstGeom>
          <a:solidFill>
            <a:srgbClr val="48367C"/>
          </a:solidFill>
          <a:ln/>
        </p:spPr>
        <p:txBody>
          <a:bodyPr/>
          <a:lstStyle/>
          <a:p>
            <a:endParaRPr lang="en-US"/>
          </a:p>
        </p:txBody>
      </p:sp>
      <p:pic>
        <p:nvPicPr>
          <p:cNvPr id="9" name="Image 2" descr="preencoded.png"/>
          <p:cNvPicPr>
            <a:picLocks noChangeAspect="1"/>
          </p:cNvPicPr>
          <p:nvPr/>
        </p:nvPicPr>
        <p:blipFill>
          <a:blip r:embed="rId5"/>
          <a:stretch>
            <a:fillRect/>
          </a:stretch>
        </p:blipFill>
        <p:spPr>
          <a:xfrm>
            <a:off x="2215753" y="2890718"/>
            <a:ext cx="3376851" cy="1273969"/>
          </a:xfrm>
          <a:prstGeom prst="rect">
            <a:avLst/>
          </a:prstGeom>
        </p:spPr>
      </p:pic>
      <p:pic>
        <p:nvPicPr>
          <p:cNvPr id="10" name="Image 3" descr="preencoded.png"/>
          <p:cNvPicPr>
            <a:picLocks noChangeAspect="1"/>
          </p:cNvPicPr>
          <p:nvPr/>
        </p:nvPicPr>
        <p:blipFill>
          <a:blip r:embed="rId6"/>
          <a:stretch>
            <a:fillRect/>
          </a:stretch>
        </p:blipFill>
        <p:spPr>
          <a:xfrm>
            <a:off x="3804999" y="3403759"/>
            <a:ext cx="198120" cy="247769"/>
          </a:xfrm>
          <a:prstGeom prst="rect">
            <a:avLst/>
          </a:prstGeom>
        </p:spPr>
      </p:pic>
      <p:sp>
        <p:nvSpPr>
          <p:cNvPr id="11" name="Text 5"/>
          <p:cNvSpPr/>
          <p:nvPr/>
        </p:nvSpPr>
        <p:spPr>
          <a:xfrm>
            <a:off x="5733455" y="3102054"/>
            <a:ext cx="1849993" cy="231219"/>
          </a:xfrm>
          <a:prstGeom prst="rect">
            <a:avLst/>
          </a:prstGeom>
          <a:noFill/>
          <a:ln/>
        </p:spPr>
        <p:txBody>
          <a:bodyPr wrap="none" lIns="0" tIns="0" rIns="0" bIns="0" rtlCol="0" anchor="t"/>
          <a:lstStyle/>
          <a:p>
            <a:pPr marL="0" indent="0" algn="l">
              <a:lnSpc>
                <a:spcPts val="1800"/>
              </a:lnSpc>
              <a:buNone/>
            </a:pPr>
            <a:r>
              <a:rPr lang="en-US" sz="1450" b="1" kern="0" spc="-29" dirty="0">
                <a:solidFill>
                  <a:srgbClr val="E0D6DE"/>
                </a:solidFill>
                <a:latin typeface="Petrona Bold" pitchFamily="34" charset="0"/>
                <a:ea typeface="Petrona Bold" pitchFamily="34" charset="-122"/>
                <a:cs typeface="Petrona Bold" pitchFamily="34" charset="-120"/>
              </a:rPr>
              <a:t>Quantitative Goals</a:t>
            </a:r>
            <a:endParaRPr lang="en-US" sz="1450" dirty="0"/>
          </a:p>
        </p:txBody>
      </p:sp>
      <p:sp>
        <p:nvSpPr>
          <p:cNvPr id="12" name="Text 6"/>
          <p:cNvSpPr/>
          <p:nvPr/>
        </p:nvSpPr>
        <p:spPr>
          <a:xfrm>
            <a:off x="5733455" y="3417808"/>
            <a:ext cx="7098506" cy="225504"/>
          </a:xfrm>
          <a:prstGeom prst="rect">
            <a:avLst/>
          </a:prstGeom>
          <a:noFill/>
          <a:ln/>
        </p:spPr>
        <p:txBody>
          <a:bodyPr wrap="none" lIns="0" tIns="0" rIns="0" bIns="0" rtlCol="0" anchor="t"/>
          <a:lstStyle/>
          <a:p>
            <a:pPr marL="0" indent="0" algn="l">
              <a:lnSpc>
                <a:spcPts val="1750"/>
              </a:lnSpc>
              <a:buNone/>
            </a:pPr>
            <a:r>
              <a:rPr lang="en-US" sz="1100" kern="0" spc="-22" dirty="0">
                <a:solidFill>
                  <a:srgbClr val="E0D6DE"/>
                </a:solidFill>
                <a:latin typeface="Inter" pitchFamily="34" charset="0"/>
                <a:ea typeface="Inter" pitchFamily="34" charset="-122"/>
                <a:cs typeface="Inter" pitchFamily="34" charset="-120"/>
              </a:rPr>
              <a:t>Set specific metrics for improvement.</a:t>
            </a:r>
            <a:endParaRPr lang="en-US" sz="1100" dirty="0"/>
          </a:p>
        </p:txBody>
      </p:sp>
      <p:sp>
        <p:nvSpPr>
          <p:cNvPr id="13" name="Text 7"/>
          <p:cNvSpPr/>
          <p:nvPr/>
        </p:nvSpPr>
        <p:spPr>
          <a:xfrm>
            <a:off x="5733455" y="3727847"/>
            <a:ext cx="7098506" cy="225504"/>
          </a:xfrm>
          <a:prstGeom prst="rect">
            <a:avLst/>
          </a:prstGeom>
          <a:noFill/>
          <a:ln/>
        </p:spPr>
        <p:txBody>
          <a:bodyPr wrap="none" lIns="0" tIns="0" rIns="0" bIns="0" rtlCol="0" anchor="t"/>
          <a:lstStyle/>
          <a:p>
            <a:pPr marL="0" indent="0" algn="l">
              <a:lnSpc>
                <a:spcPts val="1750"/>
              </a:lnSpc>
              <a:buNone/>
            </a:pPr>
            <a:r>
              <a:rPr lang="en-US" sz="1100" kern="0" spc="-22" dirty="0">
                <a:solidFill>
                  <a:srgbClr val="E0D6DE"/>
                </a:solidFill>
                <a:latin typeface="Inter" pitchFamily="34" charset="0"/>
                <a:ea typeface="Inter" pitchFamily="34" charset="-122"/>
                <a:cs typeface="Inter" pitchFamily="34" charset="-120"/>
              </a:rPr>
              <a:t>Track sales growth, customer retention, and inventory turnover regularly and introduce low-cost inventory tools</a:t>
            </a:r>
            <a:endParaRPr lang="en-US" sz="1100" dirty="0"/>
          </a:p>
        </p:txBody>
      </p:sp>
      <p:sp>
        <p:nvSpPr>
          <p:cNvPr id="14" name="Shape 8"/>
          <p:cNvSpPr/>
          <p:nvPr/>
        </p:nvSpPr>
        <p:spPr>
          <a:xfrm>
            <a:off x="5627727" y="4178379"/>
            <a:ext cx="8474273" cy="7620"/>
          </a:xfrm>
          <a:prstGeom prst="roundRect">
            <a:avLst>
              <a:gd name="adj" fmla="val 776927"/>
            </a:avLst>
          </a:prstGeom>
          <a:solidFill>
            <a:srgbClr val="48367C"/>
          </a:solidFill>
          <a:ln/>
        </p:spPr>
        <p:txBody>
          <a:bodyPr/>
          <a:lstStyle/>
          <a:p>
            <a:endParaRPr lang="en-US"/>
          </a:p>
        </p:txBody>
      </p:sp>
      <p:pic>
        <p:nvPicPr>
          <p:cNvPr id="15" name="Image 4" descr="preencoded.png"/>
          <p:cNvPicPr>
            <a:picLocks noChangeAspect="1"/>
          </p:cNvPicPr>
          <p:nvPr/>
        </p:nvPicPr>
        <p:blipFill>
          <a:blip r:embed="rId7"/>
          <a:stretch>
            <a:fillRect/>
          </a:stretch>
        </p:blipFill>
        <p:spPr>
          <a:xfrm>
            <a:off x="1371481" y="4199811"/>
            <a:ext cx="5065276" cy="1273969"/>
          </a:xfrm>
          <a:prstGeom prst="rect">
            <a:avLst/>
          </a:prstGeom>
        </p:spPr>
      </p:pic>
      <p:pic>
        <p:nvPicPr>
          <p:cNvPr id="16" name="Image 5" descr="preencoded.png"/>
          <p:cNvPicPr>
            <a:picLocks noChangeAspect="1"/>
          </p:cNvPicPr>
          <p:nvPr/>
        </p:nvPicPr>
        <p:blipFill>
          <a:blip r:embed="rId8"/>
          <a:stretch>
            <a:fillRect/>
          </a:stretch>
        </p:blipFill>
        <p:spPr>
          <a:xfrm>
            <a:off x="3804999" y="4712851"/>
            <a:ext cx="198120" cy="247769"/>
          </a:xfrm>
          <a:prstGeom prst="rect">
            <a:avLst/>
          </a:prstGeom>
        </p:spPr>
      </p:pic>
      <p:sp>
        <p:nvSpPr>
          <p:cNvPr id="17" name="Text 9"/>
          <p:cNvSpPr/>
          <p:nvPr/>
        </p:nvSpPr>
        <p:spPr>
          <a:xfrm>
            <a:off x="6577608" y="4340662"/>
            <a:ext cx="1849993" cy="231219"/>
          </a:xfrm>
          <a:prstGeom prst="rect">
            <a:avLst/>
          </a:prstGeom>
          <a:noFill/>
          <a:ln/>
        </p:spPr>
        <p:txBody>
          <a:bodyPr wrap="none" lIns="0" tIns="0" rIns="0" bIns="0" rtlCol="0" anchor="t"/>
          <a:lstStyle/>
          <a:p>
            <a:pPr marL="0" indent="0" algn="l">
              <a:lnSpc>
                <a:spcPts val="1800"/>
              </a:lnSpc>
              <a:buNone/>
            </a:pPr>
            <a:r>
              <a:rPr lang="en-US" sz="1450" b="1" kern="0" spc="-29" dirty="0">
                <a:solidFill>
                  <a:srgbClr val="E0D6DE"/>
                </a:solidFill>
                <a:latin typeface="Petrona Bold" pitchFamily="34" charset="0"/>
                <a:ea typeface="Petrona Bold" pitchFamily="34" charset="-122"/>
                <a:cs typeface="Petrona Bold" pitchFamily="34" charset="-120"/>
              </a:rPr>
              <a:t>Sales Improvement</a:t>
            </a:r>
            <a:endParaRPr lang="en-US" sz="1450" dirty="0"/>
          </a:p>
        </p:txBody>
      </p:sp>
      <p:sp>
        <p:nvSpPr>
          <p:cNvPr id="18" name="Text 10"/>
          <p:cNvSpPr/>
          <p:nvPr/>
        </p:nvSpPr>
        <p:spPr>
          <a:xfrm>
            <a:off x="6577608" y="4656415"/>
            <a:ext cx="7418665" cy="676513"/>
          </a:xfrm>
          <a:prstGeom prst="rect">
            <a:avLst/>
          </a:prstGeom>
          <a:noFill/>
          <a:ln/>
        </p:spPr>
        <p:txBody>
          <a:bodyPr wrap="square" lIns="0" tIns="0" rIns="0" bIns="0" rtlCol="0" anchor="t"/>
          <a:lstStyle/>
          <a:p>
            <a:pPr marL="0" indent="0" algn="l">
              <a:lnSpc>
                <a:spcPts val="1750"/>
              </a:lnSpc>
              <a:buNone/>
            </a:pPr>
            <a:r>
              <a:rPr lang="en-US" sz="1100" kern="0" spc="-22" dirty="0">
                <a:solidFill>
                  <a:srgbClr val="E0D6DE"/>
                </a:solidFill>
                <a:latin typeface="Inter" pitchFamily="34" charset="0"/>
                <a:ea typeface="Inter" pitchFamily="34" charset="-122"/>
                <a:cs typeface="Inter" pitchFamily="34" charset="-120"/>
              </a:rPr>
              <a:t>Implement combo offers and loyalty programs.
Attract repeat customers and boost sales through rewards and promotional deals. Introduce curd, paneer, cheese, and replace soda with lemon juice or buttermilk to expand dairy options and attract health-conscious buyers.</a:t>
            </a:r>
            <a:endParaRPr lang="en-US" sz="1100" dirty="0"/>
          </a:p>
        </p:txBody>
      </p:sp>
      <p:sp>
        <p:nvSpPr>
          <p:cNvPr id="19" name="Shape 11"/>
          <p:cNvSpPr/>
          <p:nvPr/>
        </p:nvSpPr>
        <p:spPr>
          <a:xfrm>
            <a:off x="6471880" y="5487472"/>
            <a:ext cx="7630120" cy="7620"/>
          </a:xfrm>
          <a:prstGeom prst="roundRect">
            <a:avLst>
              <a:gd name="adj" fmla="val 776927"/>
            </a:avLst>
          </a:prstGeom>
          <a:solidFill>
            <a:srgbClr val="48367C"/>
          </a:solidFill>
          <a:ln/>
        </p:spPr>
        <p:txBody>
          <a:bodyPr/>
          <a:lstStyle/>
          <a:p>
            <a:endParaRPr lang="en-US"/>
          </a:p>
        </p:txBody>
      </p:sp>
      <p:pic>
        <p:nvPicPr>
          <p:cNvPr id="20" name="Image 6" descr="preencoded.png"/>
          <p:cNvPicPr>
            <a:picLocks noChangeAspect="1"/>
          </p:cNvPicPr>
          <p:nvPr/>
        </p:nvPicPr>
        <p:blipFill>
          <a:blip r:embed="rId9"/>
          <a:stretch>
            <a:fillRect/>
          </a:stretch>
        </p:blipFill>
        <p:spPr>
          <a:xfrm>
            <a:off x="527328" y="5508903"/>
            <a:ext cx="6753701" cy="1273969"/>
          </a:xfrm>
          <a:prstGeom prst="rect">
            <a:avLst/>
          </a:prstGeom>
        </p:spPr>
      </p:pic>
      <p:pic>
        <p:nvPicPr>
          <p:cNvPr id="21" name="Image 7" descr="preencoded.png"/>
          <p:cNvPicPr>
            <a:picLocks noChangeAspect="1"/>
          </p:cNvPicPr>
          <p:nvPr/>
        </p:nvPicPr>
        <p:blipFill>
          <a:blip r:embed="rId10"/>
          <a:stretch>
            <a:fillRect/>
          </a:stretch>
        </p:blipFill>
        <p:spPr>
          <a:xfrm>
            <a:off x="3805118" y="6021943"/>
            <a:ext cx="198120" cy="247769"/>
          </a:xfrm>
          <a:prstGeom prst="rect">
            <a:avLst/>
          </a:prstGeom>
        </p:spPr>
      </p:pic>
      <p:sp>
        <p:nvSpPr>
          <p:cNvPr id="22" name="Text 12"/>
          <p:cNvSpPr/>
          <p:nvPr/>
        </p:nvSpPr>
        <p:spPr>
          <a:xfrm>
            <a:off x="7421880" y="5720239"/>
            <a:ext cx="1849993" cy="231219"/>
          </a:xfrm>
          <a:prstGeom prst="rect">
            <a:avLst/>
          </a:prstGeom>
          <a:noFill/>
          <a:ln/>
        </p:spPr>
        <p:txBody>
          <a:bodyPr wrap="none" lIns="0" tIns="0" rIns="0" bIns="0" rtlCol="0" anchor="t"/>
          <a:lstStyle/>
          <a:p>
            <a:pPr marL="0" indent="0" algn="l">
              <a:lnSpc>
                <a:spcPts val="1800"/>
              </a:lnSpc>
              <a:buNone/>
            </a:pPr>
            <a:r>
              <a:rPr lang="en-US" sz="1450" b="1" kern="0" spc="-29" dirty="0">
                <a:solidFill>
                  <a:srgbClr val="E0D6DE"/>
                </a:solidFill>
                <a:latin typeface="Petrona Bold" pitchFamily="34" charset="0"/>
                <a:ea typeface="Petrona Bold" pitchFamily="34" charset="-122"/>
                <a:cs typeface="Petrona Bold" pitchFamily="34" charset="-120"/>
              </a:rPr>
              <a:t>Customer Surveys</a:t>
            </a:r>
            <a:endParaRPr lang="en-US" sz="1450" dirty="0"/>
          </a:p>
        </p:txBody>
      </p:sp>
      <p:sp>
        <p:nvSpPr>
          <p:cNvPr id="23" name="Text 13"/>
          <p:cNvSpPr/>
          <p:nvPr/>
        </p:nvSpPr>
        <p:spPr>
          <a:xfrm>
            <a:off x="7421880" y="6035992"/>
            <a:ext cx="4749403" cy="225504"/>
          </a:xfrm>
          <a:prstGeom prst="rect">
            <a:avLst/>
          </a:prstGeom>
          <a:noFill/>
          <a:ln/>
        </p:spPr>
        <p:txBody>
          <a:bodyPr wrap="none" lIns="0" tIns="0" rIns="0" bIns="0" rtlCol="0" anchor="t"/>
          <a:lstStyle/>
          <a:p>
            <a:pPr marL="0" indent="0" algn="l">
              <a:lnSpc>
                <a:spcPts val="1750"/>
              </a:lnSpc>
              <a:buNone/>
            </a:pPr>
            <a:r>
              <a:rPr lang="en-US" sz="1100" kern="0" spc="-22" dirty="0">
                <a:solidFill>
                  <a:srgbClr val="E0D6DE"/>
                </a:solidFill>
                <a:latin typeface="Inter" pitchFamily="34" charset="0"/>
                <a:ea typeface="Inter" pitchFamily="34" charset="-122"/>
                <a:cs typeface="Inter" pitchFamily="34" charset="-120"/>
              </a:rPr>
              <a:t>Gather feedback for product diversification.</a:t>
            </a:r>
            <a:endParaRPr lang="en-US" sz="1100" dirty="0"/>
          </a:p>
        </p:txBody>
      </p:sp>
      <p:sp>
        <p:nvSpPr>
          <p:cNvPr id="24" name="Text 14"/>
          <p:cNvSpPr/>
          <p:nvPr/>
        </p:nvSpPr>
        <p:spPr>
          <a:xfrm>
            <a:off x="7421880" y="6346031"/>
            <a:ext cx="4749403" cy="225504"/>
          </a:xfrm>
          <a:prstGeom prst="rect">
            <a:avLst/>
          </a:prstGeom>
          <a:noFill/>
          <a:ln/>
        </p:spPr>
        <p:txBody>
          <a:bodyPr wrap="none" lIns="0" tIns="0" rIns="0" bIns="0" rtlCol="0" anchor="t"/>
          <a:lstStyle/>
          <a:p>
            <a:pPr marL="0" indent="0" algn="l">
              <a:lnSpc>
                <a:spcPts val="1750"/>
              </a:lnSpc>
              <a:buNone/>
            </a:pPr>
            <a:r>
              <a:rPr lang="en-US" sz="1100" kern="0" spc="-22" dirty="0">
                <a:solidFill>
                  <a:srgbClr val="E0D6DE"/>
                </a:solidFill>
                <a:latin typeface="Inter" pitchFamily="34" charset="0"/>
                <a:ea typeface="Inter" pitchFamily="34" charset="-122"/>
                <a:cs typeface="Inter" pitchFamily="34" charset="-120"/>
              </a:rPr>
              <a:t>Analyze responses to identify new customer needs and trending products.</a:t>
            </a:r>
            <a:endParaRPr lang="en-US" sz="1100" dirty="0"/>
          </a:p>
        </p:txBody>
      </p:sp>
      <p:sp>
        <p:nvSpPr>
          <p:cNvPr id="25" name="Text 15"/>
          <p:cNvSpPr/>
          <p:nvPr/>
        </p:nvSpPr>
        <p:spPr>
          <a:xfrm>
            <a:off x="493276" y="6941344"/>
            <a:ext cx="13643848" cy="451009"/>
          </a:xfrm>
          <a:prstGeom prst="rect">
            <a:avLst/>
          </a:prstGeom>
          <a:noFill/>
          <a:ln/>
        </p:spPr>
        <p:txBody>
          <a:bodyPr wrap="square" lIns="0" tIns="0" rIns="0" bIns="0" rtlCol="0" anchor="t"/>
          <a:lstStyle/>
          <a:p>
            <a:pPr marL="0" indent="0" algn="l">
              <a:lnSpc>
                <a:spcPts val="1750"/>
              </a:lnSpc>
              <a:buNone/>
            </a:pPr>
            <a:r>
              <a:rPr lang="en-US" sz="1100" kern="0" spc="-22" dirty="0">
                <a:solidFill>
                  <a:srgbClr val="E0D6DE"/>
                </a:solidFill>
                <a:latin typeface="Inter" pitchFamily="34" charset="0"/>
                <a:ea typeface="Inter" pitchFamily="34" charset="-122"/>
                <a:cs typeface="Inter" pitchFamily="34" charset="-120"/>
              </a:rPr>
              <a:t>Offer unique products, set quantitative goals, introduce technology for inventory management, gather customer feedback, and engage with the community to enhance competitiveness and ensure long-term growth for Kochuparambil Stores.</a:t>
            </a:r>
            <a:endParaRPr lang="en-US" sz="1100" dirty="0"/>
          </a:p>
        </p:txBody>
      </p:sp>
      <p:pic>
        <p:nvPicPr>
          <p:cNvPr id="26" name="Picture 25">
            <a:extLst>
              <a:ext uri="{FF2B5EF4-FFF2-40B4-BE49-F238E27FC236}">
                <a16:creationId xmlns:a16="http://schemas.microsoft.com/office/drawing/2014/main" id="{FCCE81CB-C4CC-02D8-DAFB-7514612492FC}"/>
              </a:ext>
            </a:extLst>
          </p:cNvPr>
          <p:cNvPicPr>
            <a:picLocks noChangeAspect="1"/>
          </p:cNvPicPr>
          <p:nvPr/>
        </p:nvPicPr>
        <p:blipFill>
          <a:blip r:embed="rId11"/>
          <a:stretch>
            <a:fillRect/>
          </a:stretch>
        </p:blipFill>
        <p:spPr>
          <a:xfrm>
            <a:off x="12801601" y="7784635"/>
            <a:ext cx="1828800" cy="40963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40725"/>
            <a:ext cx="11037689"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Challenges faced by Kochuparambil Stores</a:t>
            </a:r>
            <a:endParaRPr lang="en-US" sz="4650" dirty="0"/>
          </a:p>
        </p:txBody>
      </p:sp>
      <p:pic>
        <p:nvPicPr>
          <p:cNvPr id="3" name="Image 0" descr="preencoded.png"/>
          <p:cNvPicPr>
            <a:picLocks noChangeAspect="1"/>
          </p:cNvPicPr>
          <p:nvPr/>
        </p:nvPicPr>
        <p:blipFill>
          <a:blip r:embed="rId3"/>
          <a:stretch>
            <a:fillRect/>
          </a:stretch>
        </p:blipFill>
        <p:spPr>
          <a:xfrm>
            <a:off x="793790" y="2238613"/>
            <a:ext cx="2966918" cy="1833682"/>
          </a:xfrm>
          <a:prstGeom prst="rect">
            <a:avLst/>
          </a:prstGeom>
        </p:spPr>
      </p:pic>
      <p:sp>
        <p:nvSpPr>
          <p:cNvPr id="4" name="Text 1"/>
          <p:cNvSpPr/>
          <p:nvPr/>
        </p:nvSpPr>
        <p:spPr>
          <a:xfrm>
            <a:off x="793790" y="4355783"/>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Demand Fluctuations</a:t>
            </a:r>
            <a:endParaRPr lang="en-US" sz="2300" dirty="0"/>
          </a:p>
        </p:txBody>
      </p:sp>
      <p:sp>
        <p:nvSpPr>
          <p:cNvPr id="5" name="Text 2"/>
          <p:cNvSpPr/>
          <p:nvPr/>
        </p:nvSpPr>
        <p:spPr>
          <a:xfrm>
            <a:off x="793790" y="4863941"/>
            <a:ext cx="4120753"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Addressing the fluctuating demand for items to stabilize inventory.</a:t>
            </a:r>
            <a:endParaRPr lang="en-US" sz="1750" dirty="0"/>
          </a:p>
        </p:txBody>
      </p:sp>
      <p:pic>
        <p:nvPicPr>
          <p:cNvPr id="6" name="Image 1" descr="preencoded.png"/>
          <p:cNvPicPr>
            <a:picLocks noChangeAspect="1"/>
          </p:cNvPicPr>
          <p:nvPr/>
        </p:nvPicPr>
        <p:blipFill>
          <a:blip r:embed="rId4"/>
          <a:stretch>
            <a:fillRect/>
          </a:stretch>
        </p:blipFill>
        <p:spPr>
          <a:xfrm>
            <a:off x="5254704" y="2238613"/>
            <a:ext cx="2966918" cy="1833682"/>
          </a:xfrm>
          <a:prstGeom prst="rect">
            <a:avLst/>
          </a:prstGeom>
        </p:spPr>
      </p:pic>
      <p:sp>
        <p:nvSpPr>
          <p:cNvPr id="7" name="Text 3"/>
          <p:cNvSpPr/>
          <p:nvPr/>
        </p:nvSpPr>
        <p:spPr>
          <a:xfrm>
            <a:off x="5254704" y="4355783"/>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Low Profit Margins</a:t>
            </a:r>
            <a:endParaRPr lang="en-US" sz="2300" dirty="0"/>
          </a:p>
        </p:txBody>
      </p:sp>
      <p:sp>
        <p:nvSpPr>
          <p:cNvPr id="8" name="Text 4"/>
          <p:cNvSpPr/>
          <p:nvPr/>
        </p:nvSpPr>
        <p:spPr>
          <a:xfrm>
            <a:off x="5254704" y="4863941"/>
            <a:ext cx="4120872"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Tackling low profit margins after sales to enhance profitability.</a:t>
            </a:r>
            <a:endParaRPr lang="en-US" sz="1750" dirty="0"/>
          </a:p>
        </p:txBody>
      </p:sp>
      <p:pic>
        <p:nvPicPr>
          <p:cNvPr id="9" name="Image 2" descr="preencoded.png"/>
          <p:cNvPicPr>
            <a:picLocks noChangeAspect="1"/>
          </p:cNvPicPr>
          <p:nvPr/>
        </p:nvPicPr>
        <p:blipFill>
          <a:blip r:embed="rId5"/>
          <a:stretch>
            <a:fillRect/>
          </a:stretch>
        </p:blipFill>
        <p:spPr>
          <a:xfrm>
            <a:off x="9715738" y="2238613"/>
            <a:ext cx="2966918" cy="1833682"/>
          </a:xfrm>
          <a:prstGeom prst="rect">
            <a:avLst/>
          </a:prstGeom>
        </p:spPr>
      </p:pic>
      <p:sp>
        <p:nvSpPr>
          <p:cNvPr id="10" name="Text 5"/>
          <p:cNvSpPr/>
          <p:nvPr/>
        </p:nvSpPr>
        <p:spPr>
          <a:xfrm>
            <a:off x="9715738" y="4355783"/>
            <a:ext cx="3009900"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Increased Competition</a:t>
            </a:r>
            <a:endParaRPr lang="en-US" sz="2300" dirty="0"/>
          </a:p>
        </p:txBody>
      </p:sp>
      <p:sp>
        <p:nvSpPr>
          <p:cNvPr id="11" name="Text 6"/>
          <p:cNvSpPr/>
          <p:nvPr/>
        </p:nvSpPr>
        <p:spPr>
          <a:xfrm>
            <a:off x="9715738" y="4863941"/>
            <a:ext cx="4120753"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Navigating increased competition in the vicinity to maintain market share.</a:t>
            </a:r>
            <a:endParaRPr lang="en-US" sz="1750" dirty="0"/>
          </a:p>
        </p:txBody>
      </p:sp>
      <p:sp>
        <p:nvSpPr>
          <p:cNvPr id="12" name="Text 7"/>
          <p:cNvSpPr/>
          <p:nvPr/>
        </p:nvSpPr>
        <p:spPr>
          <a:xfrm>
            <a:off x="793790" y="5844897"/>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3" name="Text 8"/>
          <p:cNvSpPr/>
          <p:nvPr/>
        </p:nvSpPr>
        <p:spPr>
          <a:xfrm>
            <a:off x="793790" y="6462951"/>
            <a:ext cx="130428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Data-driven strategies and visual analysis will transform these challenges into actionable insights for Kochuparambil Stores, improving revenue, profits, customer engagement, and competitive positioning.</a:t>
            </a:r>
            <a:endParaRPr lang="en-US" sz="1750" dirty="0"/>
          </a:p>
        </p:txBody>
      </p:sp>
      <p:pic>
        <p:nvPicPr>
          <p:cNvPr id="15" name="Picture 14">
            <a:extLst>
              <a:ext uri="{FF2B5EF4-FFF2-40B4-BE49-F238E27FC236}">
                <a16:creationId xmlns:a16="http://schemas.microsoft.com/office/drawing/2014/main" id="{F16A8A9A-8552-4B55-5201-6BF7EB82AFA6}"/>
              </a:ext>
            </a:extLst>
          </p:cNvPr>
          <p:cNvPicPr>
            <a:picLocks noChangeAspect="1"/>
          </p:cNvPicPr>
          <p:nvPr/>
        </p:nvPicPr>
        <p:blipFill>
          <a:blip r:embed="rId6"/>
          <a:stretch>
            <a:fillRect/>
          </a:stretch>
        </p:blipFill>
        <p:spPr>
          <a:xfrm>
            <a:off x="12682656" y="7762113"/>
            <a:ext cx="1947744" cy="40963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0794" y="651748"/>
            <a:ext cx="7367111" cy="600789"/>
          </a:xfrm>
          <a:prstGeom prst="rect">
            <a:avLst/>
          </a:prstGeom>
          <a:noFill/>
          <a:ln/>
        </p:spPr>
        <p:txBody>
          <a:bodyPr wrap="none" lIns="0" tIns="0" rIns="0" bIns="0" rtlCol="0" anchor="t"/>
          <a:lstStyle/>
          <a:p>
            <a:pPr marL="0" indent="0" algn="l">
              <a:lnSpc>
                <a:spcPts val="4700"/>
              </a:lnSpc>
              <a:buNone/>
            </a:pPr>
            <a:r>
              <a:rPr lang="en-US" sz="3750" b="1" kern="0" spc="-76" dirty="0">
                <a:solidFill>
                  <a:srgbClr val="FF8AAF"/>
                </a:solidFill>
                <a:latin typeface="Petrona Bold" pitchFamily="34" charset="0"/>
                <a:ea typeface="Petrona Bold" pitchFamily="34" charset="-122"/>
                <a:cs typeface="Petrona Bold" pitchFamily="34" charset="-120"/>
              </a:rPr>
              <a:t>Data Collection and Preprocessing </a:t>
            </a:r>
            <a:endParaRPr lang="en-US" sz="3750" dirty="0"/>
          </a:p>
        </p:txBody>
      </p:sp>
      <p:sp>
        <p:nvSpPr>
          <p:cNvPr id="3" name="Text 1"/>
          <p:cNvSpPr/>
          <p:nvPr/>
        </p:nvSpPr>
        <p:spPr>
          <a:xfrm>
            <a:off x="640794" y="1710095"/>
            <a:ext cx="2403038" cy="300276"/>
          </a:xfrm>
          <a:prstGeom prst="rect">
            <a:avLst/>
          </a:prstGeom>
          <a:noFill/>
          <a:ln/>
        </p:spPr>
        <p:txBody>
          <a:bodyPr wrap="none" lIns="0" tIns="0" rIns="0" bIns="0" rtlCol="0" anchor="t"/>
          <a:lstStyle/>
          <a:p>
            <a:pPr marL="0" indent="0" algn="l">
              <a:lnSpc>
                <a:spcPts val="2350"/>
              </a:lnSpc>
              <a:buNone/>
            </a:pPr>
            <a:r>
              <a:rPr lang="en-US" sz="1850" b="1" kern="0" spc="-38" dirty="0">
                <a:solidFill>
                  <a:srgbClr val="FF8AAF"/>
                </a:solidFill>
                <a:latin typeface="Petrona Bold" pitchFamily="34" charset="0"/>
                <a:ea typeface="Petrona Bold" pitchFamily="34" charset="-122"/>
                <a:cs typeface="Petrona Bold" pitchFamily="34" charset="-120"/>
              </a:rPr>
              <a:t>Sales Data</a:t>
            </a:r>
            <a:endParaRPr lang="en-US" sz="1850" dirty="0"/>
          </a:p>
        </p:txBody>
      </p:sp>
      <p:sp>
        <p:nvSpPr>
          <p:cNvPr id="4" name="Text 2"/>
          <p:cNvSpPr/>
          <p:nvPr/>
        </p:nvSpPr>
        <p:spPr>
          <a:xfrm>
            <a:off x="640794" y="2193369"/>
            <a:ext cx="6451044" cy="1171575"/>
          </a:xfrm>
          <a:prstGeom prst="rect">
            <a:avLst/>
          </a:prstGeom>
          <a:noFill/>
          <a:ln/>
        </p:spPr>
        <p:txBody>
          <a:bodyPr wrap="square" lIns="0" tIns="0" rIns="0" bIns="0" rtlCol="0" anchor="t"/>
          <a:lstStyle/>
          <a:p>
            <a:pPr marL="0" indent="0" algn="l">
              <a:lnSpc>
                <a:spcPts val="2300"/>
              </a:lnSpc>
              <a:buNone/>
            </a:pPr>
            <a:r>
              <a:rPr lang="en-US" sz="1400" kern="0" spc="-29" dirty="0">
                <a:solidFill>
                  <a:srgbClr val="E0D6DE"/>
                </a:solidFill>
                <a:latin typeface="Inter" pitchFamily="34" charset="0"/>
                <a:ea typeface="Inter" pitchFamily="34" charset="-122"/>
                <a:cs typeface="Inter" pitchFamily="34" charset="-120"/>
              </a:rPr>
              <a:t>Sales data was collected from the owner's daily and monthly records, including details on item name, quantity, selling price, and customer payment mode. The data was then transferred to Google Sheets for structuring and analysis.</a:t>
            </a:r>
            <a:endParaRPr lang="en-US" sz="1400" dirty="0"/>
          </a:p>
        </p:txBody>
      </p:sp>
      <p:pic>
        <p:nvPicPr>
          <p:cNvPr id="5" name="Image 0" descr="preencoded.png"/>
          <p:cNvPicPr>
            <a:picLocks noChangeAspect="1"/>
          </p:cNvPicPr>
          <p:nvPr/>
        </p:nvPicPr>
        <p:blipFill>
          <a:blip r:embed="rId3"/>
          <a:stretch>
            <a:fillRect/>
          </a:stretch>
        </p:blipFill>
        <p:spPr>
          <a:xfrm>
            <a:off x="640794" y="3570803"/>
            <a:ext cx="5045035" cy="2991088"/>
          </a:xfrm>
          <a:prstGeom prst="rect">
            <a:avLst/>
          </a:prstGeom>
        </p:spPr>
      </p:pic>
      <p:sp>
        <p:nvSpPr>
          <p:cNvPr id="6" name="Text 3"/>
          <p:cNvSpPr/>
          <p:nvPr/>
        </p:nvSpPr>
        <p:spPr>
          <a:xfrm>
            <a:off x="7546181" y="1710095"/>
            <a:ext cx="2403038" cy="300276"/>
          </a:xfrm>
          <a:prstGeom prst="rect">
            <a:avLst/>
          </a:prstGeom>
          <a:noFill/>
          <a:ln/>
        </p:spPr>
        <p:txBody>
          <a:bodyPr wrap="none" lIns="0" tIns="0" rIns="0" bIns="0" rtlCol="0" anchor="t"/>
          <a:lstStyle/>
          <a:p>
            <a:pPr marL="0" indent="0" algn="l">
              <a:lnSpc>
                <a:spcPts val="2350"/>
              </a:lnSpc>
              <a:buNone/>
            </a:pPr>
            <a:r>
              <a:rPr lang="en-US" sz="1850" b="1" kern="0" spc="-38" dirty="0">
                <a:solidFill>
                  <a:srgbClr val="FF8AAF"/>
                </a:solidFill>
                <a:latin typeface="Petrona Bold" pitchFamily="34" charset="0"/>
                <a:ea typeface="Petrona Bold" pitchFamily="34" charset="-122"/>
                <a:cs typeface="Petrona Bold" pitchFamily="34" charset="-120"/>
              </a:rPr>
              <a:t>Purchase Data</a:t>
            </a:r>
            <a:endParaRPr lang="en-US" sz="1850" dirty="0"/>
          </a:p>
        </p:txBody>
      </p:sp>
      <p:sp>
        <p:nvSpPr>
          <p:cNvPr id="7" name="Text 4"/>
          <p:cNvSpPr/>
          <p:nvPr/>
        </p:nvSpPr>
        <p:spPr>
          <a:xfrm>
            <a:off x="7546181" y="2193369"/>
            <a:ext cx="6451044" cy="1171575"/>
          </a:xfrm>
          <a:prstGeom prst="rect">
            <a:avLst/>
          </a:prstGeom>
          <a:noFill/>
          <a:ln/>
        </p:spPr>
        <p:txBody>
          <a:bodyPr wrap="square" lIns="0" tIns="0" rIns="0" bIns="0" rtlCol="0" anchor="t"/>
          <a:lstStyle/>
          <a:p>
            <a:pPr marL="0" indent="0" algn="l">
              <a:lnSpc>
                <a:spcPts val="2300"/>
              </a:lnSpc>
              <a:buNone/>
            </a:pPr>
            <a:r>
              <a:rPr lang="en-US" sz="1400" kern="0" spc="-29" dirty="0">
                <a:solidFill>
                  <a:srgbClr val="E0D6DE"/>
                </a:solidFill>
                <a:latin typeface="Inter" pitchFamily="34" charset="0"/>
                <a:ea typeface="Inter" pitchFamily="34" charset="-122"/>
                <a:cs typeface="Inter" pitchFamily="34" charset="-120"/>
              </a:rPr>
              <a:t>Purchase data, including item name, category, price, and quantity, was gathered from Dhanesh Stores' bills and handwritten lists from market vendors. This data was crucial for determining the cost price of each item for profit analysis</a:t>
            </a:r>
            <a:endParaRPr lang="en-US" sz="1400" dirty="0"/>
          </a:p>
        </p:txBody>
      </p:sp>
      <p:pic>
        <p:nvPicPr>
          <p:cNvPr id="8" name="Image 1" descr="preencoded.png"/>
          <p:cNvPicPr>
            <a:picLocks noChangeAspect="1"/>
          </p:cNvPicPr>
          <p:nvPr/>
        </p:nvPicPr>
        <p:blipFill>
          <a:blip r:embed="rId4"/>
          <a:stretch>
            <a:fillRect/>
          </a:stretch>
        </p:blipFill>
        <p:spPr>
          <a:xfrm>
            <a:off x="7546181" y="3570803"/>
            <a:ext cx="4750118" cy="3009424"/>
          </a:xfrm>
          <a:prstGeom prst="rect">
            <a:avLst/>
          </a:prstGeom>
        </p:spPr>
      </p:pic>
      <p:sp>
        <p:nvSpPr>
          <p:cNvPr id="9" name="Text 5"/>
          <p:cNvSpPr/>
          <p:nvPr/>
        </p:nvSpPr>
        <p:spPr>
          <a:xfrm>
            <a:off x="640794" y="6991945"/>
            <a:ext cx="13348811" cy="585788"/>
          </a:xfrm>
          <a:prstGeom prst="rect">
            <a:avLst/>
          </a:prstGeom>
          <a:noFill/>
          <a:ln/>
        </p:spPr>
        <p:txBody>
          <a:bodyPr wrap="square" lIns="0" tIns="0" rIns="0" bIns="0" rtlCol="0" anchor="t"/>
          <a:lstStyle/>
          <a:p>
            <a:pPr marL="0" indent="0" algn="l">
              <a:lnSpc>
                <a:spcPts val="2300"/>
              </a:lnSpc>
              <a:buNone/>
            </a:pPr>
            <a:r>
              <a:rPr lang="en-US" sz="1400" kern="0" spc="-29" dirty="0">
                <a:solidFill>
                  <a:srgbClr val="E0D6DE"/>
                </a:solidFill>
                <a:latin typeface="Inter" pitchFamily="34" charset="0"/>
                <a:ea typeface="Inter" pitchFamily="34" charset="-122"/>
                <a:cs typeface="Inter" pitchFamily="34" charset="-120"/>
              </a:rPr>
              <a:t>The unstructured data was transformed into a structured format using Google Sheets, employing functions like SUMIF, COUNTIF, and VLOOKUP. The shop's 128 items were organized into 10 categories based on their characteristics, enabling a clearer view of each category's contribution to store revenue and profit.</a:t>
            </a:r>
            <a:endParaRPr lang="en-US" sz="1400" dirty="0"/>
          </a:p>
        </p:txBody>
      </p:sp>
      <p:pic>
        <p:nvPicPr>
          <p:cNvPr id="11" name="Picture 10">
            <a:extLst>
              <a:ext uri="{FF2B5EF4-FFF2-40B4-BE49-F238E27FC236}">
                <a16:creationId xmlns:a16="http://schemas.microsoft.com/office/drawing/2014/main" id="{9C38F753-6703-2FC7-F9F5-BCAC77CEB542}"/>
              </a:ext>
            </a:extLst>
          </p:cNvPr>
          <p:cNvPicPr>
            <a:picLocks noChangeAspect="1"/>
          </p:cNvPicPr>
          <p:nvPr/>
        </p:nvPicPr>
        <p:blipFill>
          <a:blip r:embed="rId5"/>
          <a:stretch>
            <a:fillRect/>
          </a:stretch>
        </p:blipFill>
        <p:spPr>
          <a:xfrm>
            <a:off x="12801601" y="7784635"/>
            <a:ext cx="1828800" cy="40963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64463" y="364927"/>
            <a:ext cx="4907637" cy="435412"/>
          </a:xfrm>
          <a:prstGeom prst="rect">
            <a:avLst/>
          </a:prstGeom>
          <a:noFill/>
          <a:ln/>
        </p:spPr>
        <p:txBody>
          <a:bodyPr wrap="none" lIns="0" tIns="0" rIns="0" bIns="0" rtlCol="0" anchor="t"/>
          <a:lstStyle/>
          <a:p>
            <a:pPr marL="0" indent="0" algn="l">
              <a:lnSpc>
                <a:spcPts val="3400"/>
              </a:lnSpc>
              <a:buNone/>
            </a:pPr>
            <a:r>
              <a:rPr lang="en-US" sz="2700" b="1" kern="0" spc="-55" dirty="0">
                <a:solidFill>
                  <a:srgbClr val="FF8AAF"/>
                </a:solidFill>
                <a:latin typeface="Petrona Bold" pitchFamily="34" charset="0"/>
                <a:ea typeface="Petrona Bold" pitchFamily="34" charset="-122"/>
                <a:cs typeface="Petrona Bold" pitchFamily="34" charset="-120"/>
              </a:rPr>
              <a:t>Revenue and Customer Analysis</a:t>
            </a:r>
            <a:endParaRPr lang="en-US" sz="2700" dirty="0"/>
          </a:p>
        </p:txBody>
      </p:sp>
      <p:sp>
        <p:nvSpPr>
          <p:cNvPr id="5" name="Text 2"/>
          <p:cNvSpPr/>
          <p:nvPr/>
        </p:nvSpPr>
        <p:spPr>
          <a:xfrm>
            <a:off x="464463" y="3279696"/>
            <a:ext cx="1741765" cy="217646"/>
          </a:xfrm>
          <a:prstGeom prst="rect">
            <a:avLst/>
          </a:prstGeom>
          <a:noFill/>
          <a:ln/>
        </p:spPr>
        <p:txBody>
          <a:bodyPr wrap="none" lIns="0" tIns="0" rIns="0" bIns="0" rtlCol="0" anchor="t"/>
          <a:lstStyle/>
          <a:p>
            <a:pPr marL="0" indent="0" algn="l">
              <a:lnSpc>
                <a:spcPts val="1700"/>
              </a:lnSpc>
              <a:buNone/>
            </a:pPr>
            <a:r>
              <a:rPr lang="en-US" sz="1350" b="1" kern="0" spc="-27" dirty="0">
                <a:solidFill>
                  <a:srgbClr val="FF8AAF"/>
                </a:solidFill>
                <a:latin typeface="Petrona Bold" pitchFamily="34" charset="0"/>
                <a:ea typeface="Petrona Bold" pitchFamily="34" charset="-122"/>
                <a:cs typeface="Petrona Bold" pitchFamily="34" charset="-120"/>
              </a:rPr>
              <a:t>Daily Revenue Trend</a:t>
            </a:r>
            <a:endParaRPr lang="en-US" sz="1350" dirty="0"/>
          </a:p>
        </p:txBody>
      </p:sp>
      <p:sp>
        <p:nvSpPr>
          <p:cNvPr id="6" name="Text 3"/>
          <p:cNvSpPr/>
          <p:nvPr/>
        </p:nvSpPr>
        <p:spPr>
          <a:xfrm>
            <a:off x="464463" y="3629978"/>
            <a:ext cx="5332690" cy="637223"/>
          </a:xfrm>
          <a:prstGeom prst="rect">
            <a:avLst/>
          </a:prstGeom>
          <a:noFill/>
          <a:ln/>
        </p:spPr>
        <p:txBody>
          <a:bodyPr wrap="square" lIns="0" tIns="0" rIns="0" bIns="0" rtlCol="0" anchor="t"/>
          <a:lstStyle/>
          <a:p>
            <a:pPr marL="0" indent="0" algn="l">
              <a:lnSpc>
                <a:spcPts val="1650"/>
              </a:lnSpc>
              <a:buNone/>
            </a:pPr>
            <a:r>
              <a:rPr lang="en-US" sz="1000" kern="0" spc="-21" dirty="0">
                <a:solidFill>
                  <a:srgbClr val="E0D6DE"/>
                </a:solidFill>
                <a:latin typeface="Inter" pitchFamily="34" charset="0"/>
                <a:ea typeface="Inter" pitchFamily="34" charset="-122"/>
                <a:cs typeface="Inter" pitchFamily="34" charset="-120"/>
              </a:rPr>
              <a:t>Sales revenue shows high variability, with notable spikes in November and December, likely due to festive demand. Revenue drops on certain days may reflect slower sales periods.</a:t>
            </a:r>
            <a:endParaRPr lang="en-US" sz="1000" dirty="0"/>
          </a:p>
        </p:txBody>
      </p:sp>
      <p:sp>
        <p:nvSpPr>
          <p:cNvPr id="8" name="Text 4"/>
          <p:cNvSpPr/>
          <p:nvPr/>
        </p:nvSpPr>
        <p:spPr>
          <a:xfrm>
            <a:off x="6128385" y="3234095"/>
            <a:ext cx="1741765" cy="217646"/>
          </a:xfrm>
          <a:prstGeom prst="rect">
            <a:avLst/>
          </a:prstGeom>
          <a:noFill/>
          <a:ln/>
        </p:spPr>
        <p:txBody>
          <a:bodyPr wrap="none" lIns="0" tIns="0" rIns="0" bIns="0" rtlCol="0" anchor="t"/>
          <a:lstStyle/>
          <a:p>
            <a:pPr marL="0" indent="0" algn="l">
              <a:lnSpc>
                <a:spcPts val="1700"/>
              </a:lnSpc>
              <a:buNone/>
            </a:pPr>
            <a:r>
              <a:rPr lang="en-US" sz="1350" b="1" kern="0" spc="-27" dirty="0">
                <a:solidFill>
                  <a:srgbClr val="FF8AAF"/>
                </a:solidFill>
                <a:latin typeface="Petrona Bold" pitchFamily="34" charset="0"/>
                <a:ea typeface="Petrona Bold" pitchFamily="34" charset="-122"/>
                <a:cs typeface="Petrona Bold" pitchFamily="34" charset="-120"/>
              </a:rPr>
              <a:t>Category-Wise Analysis of Total Sales and Number of Items Sold </a:t>
            </a:r>
            <a:endParaRPr lang="en-US" sz="1350" dirty="0"/>
          </a:p>
        </p:txBody>
      </p:sp>
      <p:sp>
        <p:nvSpPr>
          <p:cNvPr id="9" name="Text 5"/>
          <p:cNvSpPr/>
          <p:nvPr/>
        </p:nvSpPr>
        <p:spPr>
          <a:xfrm>
            <a:off x="6128385" y="3584377"/>
            <a:ext cx="5801082" cy="424815"/>
          </a:xfrm>
          <a:prstGeom prst="rect">
            <a:avLst/>
          </a:prstGeom>
          <a:noFill/>
          <a:ln/>
        </p:spPr>
        <p:txBody>
          <a:bodyPr wrap="square" lIns="0" tIns="0" rIns="0" bIns="0" rtlCol="0" anchor="t"/>
          <a:lstStyle/>
          <a:p>
            <a:pPr marL="0" indent="0" algn="l">
              <a:lnSpc>
                <a:spcPts val="1650"/>
              </a:lnSpc>
              <a:buNone/>
            </a:pPr>
            <a:r>
              <a:rPr lang="en-US" sz="1000" kern="0" spc="-21" dirty="0">
                <a:solidFill>
                  <a:srgbClr val="E0D6DE"/>
                </a:solidFill>
                <a:latin typeface="Inter" pitchFamily="34" charset="0"/>
                <a:ea typeface="Inter" pitchFamily="34" charset="-122"/>
                <a:cs typeface="Inter" pitchFamily="34" charset="-120"/>
              </a:rPr>
              <a:t>Dairy products have the highest sales revenue (51% of total revenue) and the highest number of items sold, indicating strong demand. Vegetables rank second in total sales.</a:t>
            </a:r>
            <a:endParaRPr lang="en-US" sz="1000" dirty="0"/>
          </a:p>
        </p:txBody>
      </p:sp>
      <p:sp>
        <p:nvSpPr>
          <p:cNvPr id="10" name="Text 6"/>
          <p:cNvSpPr/>
          <p:nvPr/>
        </p:nvSpPr>
        <p:spPr>
          <a:xfrm>
            <a:off x="12260699" y="972029"/>
            <a:ext cx="1920359" cy="571498"/>
          </a:xfrm>
          <a:prstGeom prst="rect">
            <a:avLst/>
          </a:prstGeom>
          <a:noFill/>
          <a:ln/>
        </p:spPr>
        <p:txBody>
          <a:bodyPr wrap="square" lIns="0" tIns="0" rIns="0" bIns="0" rtlCol="0" anchor="t"/>
          <a:lstStyle/>
          <a:p>
            <a:pPr marL="0" indent="0" algn="l">
              <a:lnSpc>
                <a:spcPts val="1650"/>
              </a:lnSpc>
              <a:buNone/>
            </a:pPr>
            <a:r>
              <a:rPr lang="en-US" sz="1000" kern="0" spc="-21" dirty="0">
                <a:solidFill>
                  <a:schemeClr val="bg1"/>
                </a:solidFill>
                <a:latin typeface="Inter" pitchFamily="34" charset="0"/>
                <a:ea typeface="Inter" pitchFamily="34" charset="-122"/>
                <a:cs typeface="Inter" pitchFamily="34" charset="-120"/>
              </a:rPr>
              <a:t>Grouped</a:t>
            </a:r>
            <a:r>
              <a:rPr lang="en-US" sz="1000" kern="0" spc="-21" dirty="0">
                <a:solidFill>
                  <a:srgbClr val="E0D6DE"/>
                </a:solidFill>
                <a:latin typeface="Inter" pitchFamily="34" charset="0"/>
                <a:ea typeface="Inter" pitchFamily="34" charset="-122"/>
                <a:cs typeface="Inter" pitchFamily="34" charset="-120"/>
              </a:rPr>
              <a:t> </a:t>
            </a:r>
            <a:r>
              <a:rPr lang="en-US" sz="1000" kern="0" spc="-21" dirty="0">
                <a:solidFill>
                  <a:schemeClr val="bg1"/>
                </a:solidFill>
                <a:latin typeface="Inter" pitchFamily="34" charset="0"/>
                <a:ea typeface="Inter" pitchFamily="34" charset="-122"/>
                <a:cs typeface="Inter" pitchFamily="34" charset="-120"/>
              </a:rPr>
              <a:t>128 items into 10 Categories</a:t>
            </a:r>
            <a:r>
              <a:rPr lang="en-US" sz="1000" kern="0" spc="-21" dirty="0">
                <a:solidFill>
                  <a:srgbClr val="E0D6DE"/>
                </a:solidFill>
                <a:latin typeface="Inter" pitchFamily="34" charset="0"/>
                <a:ea typeface="Inter" pitchFamily="34" charset="-122"/>
                <a:cs typeface="Inter" pitchFamily="34" charset="-120"/>
              </a:rPr>
              <a:t> </a:t>
            </a:r>
            <a:r>
              <a:rPr lang="en-US" sz="1000" dirty="0">
                <a:solidFill>
                  <a:schemeClr val="bg1"/>
                </a:solidFill>
                <a:latin typeface="Inter" panose="020B0604020202020204" charset="0"/>
                <a:ea typeface="Inter" panose="020B0604020202020204" charset="0"/>
              </a:rPr>
              <a:t>based on their characteristics</a:t>
            </a:r>
            <a:r>
              <a:rPr lang="en-US" sz="1000" kern="0" spc="-21" dirty="0">
                <a:solidFill>
                  <a:schemeClr val="bg1"/>
                </a:solidFill>
                <a:latin typeface="Inter" panose="020B0604020202020204" charset="0"/>
                <a:ea typeface="Inter" panose="020B0604020202020204" charset="0"/>
                <a:cs typeface="Inter" pitchFamily="34" charset="-120"/>
              </a:rPr>
              <a:t>:</a:t>
            </a:r>
            <a:endParaRPr lang="en-US" sz="1000" dirty="0">
              <a:solidFill>
                <a:schemeClr val="bg1"/>
              </a:solidFill>
              <a:latin typeface="Inter" panose="020B0604020202020204" charset="0"/>
              <a:ea typeface="Inter" panose="020B0604020202020204" charset="0"/>
            </a:endParaRPr>
          </a:p>
        </p:txBody>
      </p:sp>
      <p:sp>
        <p:nvSpPr>
          <p:cNvPr id="11" name="Text 7"/>
          <p:cNvSpPr/>
          <p:nvPr/>
        </p:nvSpPr>
        <p:spPr>
          <a:xfrm>
            <a:off x="12260699" y="1662946"/>
            <a:ext cx="1920359" cy="212408"/>
          </a:xfrm>
          <a:prstGeom prst="rect">
            <a:avLst/>
          </a:prstGeom>
          <a:noFill/>
          <a:ln/>
        </p:spPr>
        <p:txBody>
          <a:bodyPr wrap="none" lIns="0" tIns="0" rIns="0" bIns="0" rtlCol="0" anchor="t"/>
          <a:lstStyle/>
          <a:p>
            <a:pPr marL="342900" indent="-342900" algn="l">
              <a:lnSpc>
                <a:spcPts val="1650"/>
              </a:lnSpc>
              <a:buSzPct val="100000"/>
              <a:buChar char="•"/>
            </a:pPr>
            <a:r>
              <a:rPr lang="en-US" sz="1000" kern="0" spc="-21" dirty="0">
                <a:solidFill>
                  <a:srgbClr val="E0D6DE"/>
                </a:solidFill>
                <a:latin typeface="Inter" pitchFamily="34" charset="0"/>
                <a:ea typeface="Inter" pitchFamily="34" charset="-122"/>
                <a:cs typeface="Inter" pitchFamily="34" charset="-120"/>
              </a:rPr>
              <a:t>Dairy</a:t>
            </a:r>
            <a:endParaRPr lang="en-US" sz="1000" dirty="0"/>
          </a:p>
        </p:txBody>
      </p:sp>
      <p:sp>
        <p:nvSpPr>
          <p:cNvPr id="12" name="Text 8"/>
          <p:cNvSpPr/>
          <p:nvPr/>
        </p:nvSpPr>
        <p:spPr>
          <a:xfrm>
            <a:off x="12260699" y="1921788"/>
            <a:ext cx="1920359" cy="212408"/>
          </a:xfrm>
          <a:prstGeom prst="rect">
            <a:avLst/>
          </a:prstGeom>
          <a:noFill/>
          <a:ln/>
        </p:spPr>
        <p:txBody>
          <a:bodyPr wrap="none" lIns="0" tIns="0" rIns="0" bIns="0" rtlCol="0" anchor="t"/>
          <a:lstStyle/>
          <a:p>
            <a:pPr marL="342900" indent="-342900" algn="l">
              <a:lnSpc>
                <a:spcPts val="1650"/>
              </a:lnSpc>
              <a:buSzPct val="100000"/>
              <a:buChar char="•"/>
            </a:pPr>
            <a:r>
              <a:rPr lang="en-US" sz="1000" kern="0" spc="-21" dirty="0">
                <a:solidFill>
                  <a:srgbClr val="E0D6DE"/>
                </a:solidFill>
                <a:latin typeface="Inter" pitchFamily="34" charset="0"/>
                <a:ea typeface="Inter" pitchFamily="34" charset="-122"/>
                <a:cs typeface="Inter" pitchFamily="34" charset="-120"/>
              </a:rPr>
              <a:t>Vegetables</a:t>
            </a:r>
            <a:endParaRPr lang="en-US" sz="1000" dirty="0"/>
          </a:p>
        </p:txBody>
      </p:sp>
      <p:sp>
        <p:nvSpPr>
          <p:cNvPr id="13" name="Text 9"/>
          <p:cNvSpPr/>
          <p:nvPr/>
        </p:nvSpPr>
        <p:spPr>
          <a:xfrm>
            <a:off x="12260699" y="2180630"/>
            <a:ext cx="1920359" cy="212408"/>
          </a:xfrm>
          <a:prstGeom prst="rect">
            <a:avLst/>
          </a:prstGeom>
          <a:noFill/>
          <a:ln/>
        </p:spPr>
        <p:txBody>
          <a:bodyPr wrap="none" lIns="0" tIns="0" rIns="0" bIns="0" rtlCol="0" anchor="t"/>
          <a:lstStyle/>
          <a:p>
            <a:pPr marL="342900" indent="-342900" algn="l">
              <a:lnSpc>
                <a:spcPts val="1650"/>
              </a:lnSpc>
              <a:buSzPct val="100000"/>
              <a:buChar char="•"/>
            </a:pPr>
            <a:r>
              <a:rPr lang="en-US" sz="1000" kern="0" spc="-21" dirty="0">
                <a:solidFill>
                  <a:srgbClr val="E0D6DE"/>
                </a:solidFill>
                <a:latin typeface="Inter" pitchFamily="34" charset="0"/>
                <a:ea typeface="Inter" pitchFamily="34" charset="-122"/>
                <a:cs typeface="Inter" pitchFamily="34" charset="-120"/>
              </a:rPr>
              <a:t>Flour and Processed </a:t>
            </a:r>
            <a:endParaRPr lang="en-US" sz="1000" dirty="0"/>
          </a:p>
        </p:txBody>
      </p:sp>
      <p:sp>
        <p:nvSpPr>
          <p:cNvPr id="14" name="Text 10"/>
          <p:cNvSpPr/>
          <p:nvPr/>
        </p:nvSpPr>
        <p:spPr>
          <a:xfrm>
            <a:off x="12260699" y="2439472"/>
            <a:ext cx="1920359" cy="212408"/>
          </a:xfrm>
          <a:prstGeom prst="rect">
            <a:avLst/>
          </a:prstGeom>
          <a:noFill/>
          <a:ln/>
        </p:spPr>
        <p:txBody>
          <a:bodyPr wrap="none" lIns="0" tIns="0" rIns="0" bIns="0" rtlCol="0" anchor="t"/>
          <a:lstStyle/>
          <a:p>
            <a:pPr marL="342900" indent="-342900" algn="l">
              <a:lnSpc>
                <a:spcPts val="1650"/>
              </a:lnSpc>
              <a:buSzPct val="100000"/>
              <a:buChar char="•"/>
            </a:pPr>
            <a:r>
              <a:rPr lang="en-US" sz="1000" kern="0" spc="-21" dirty="0">
                <a:solidFill>
                  <a:srgbClr val="E0D6DE"/>
                </a:solidFill>
                <a:latin typeface="Inter" pitchFamily="34" charset="0"/>
                <a:ea typeface="Inter" pitchFamily="34" charset="-122"/>
                <a:cs typeface="Inter" pitchFamily="34" charset="-120"/>
              </a:rPr>
              <a:t>Snacks</a:t>
            </a:r>
            <a:endParaRPr lang="en-US" sz="1000" dirty="0"/>
          </a:p>
        </p:txBody>
      </p:sp>
      <p:sp>
        <p:nvSpPr>
          <p:cNvPr id="15" name="Text 11"/>
          <p:cNvSpPr/>
          <p:nvPr/>
        </p:nvSpPr>
        <p:spPr>
          <a:xfrm>
            <a:off x="12260699" y="2698313"/>
            <a:ext cx="1920359" cy="212408"/>
          </a:xfrm>
          <a:prstGeom prst="rect">
            <a:avLst/>
          </a:prstGeom>
          <a:noFill/>
          <a:ln/>
        </p:spPr>
        <p:txBody>
          <a:bodyPr wrap="none" lIns="0" tIns="0" rIns="0" bIns="0" rtlCol="0" anchor="t"/>
          <a:lstStyle/>
          <a:p>
            <a:pPr marL="342900" indent="-342900" algn="l">
              <a:lnSpc>
                <a:spcPts val="1650"/>
              </a:lnSpc>
              <a:buSzPct val="100000"/>
              <a:buChar char="•"/>
            </a:pPr>
            <a:r>
              <a:rPr lang="en-US" sz="1000" kern="0" spc="-21" dirty="0">
                <a:solidFill>
                  <a:srgbClr val="E0D6DE"/>
                </a:solidFill>
                <a:latin typeface="Inter" pitchFamily="34" charset="0"/>
                <a:ea typeface="Inter" pitchFamily="34" charset="-122"/>
                <a:cs typeface="Inter" pitchFamily="34" charset="-120"/>
              </a:rPr>
              <a:t>Instant Food</a:t>
            </a:r>
            <a:endParaRPr lang="en-US" sz="1000" dirty="0"/>
          </a:p>
        </p:txBody>
      </p:sp>
      <p:sp>
        <p:nvSpPr>
          <p:cNvPr id="16" name="Text 12"/>
          <p:cNvSpPr/>
          <p:nvPr/>
        </p:nvSpPr>
        <p:spPr>
          <a:xfrm>
            <a:off x="12260699" y="2957155"/>
            <a:ext cx="1920359" cy="212408"/>
          </a:xfrm>
          <a:prstGeom prst="rect">
            <a:avLst/>
          </a:prstGeom>
          <a:noFill/>
          <a:ln/>
        </p:spPr>
        <p:txBody>
          <a:bodyPr wrap="none" lIns="0" tIns="0" rIns="0" bIns="0" rtlCol="0" anchor="t"/>
          <a:lstStyle/>
          <a:p>
            <a:pPr marL="342900" indent="-342900" algn="l">
              <a:lnSpc>
                <a:spcPts val="1650"/>
              </a:lnSpc>
              <a:buSzPct val="100000"/>
              <a:buChar char="•"/>
            </a:pPr>
            <a:r>
              <a:rPr lang="en-US" sz="1000" kern="0" spc="-21" dirty="0">
                <a:solidFill>
                  <a:srgbClr val="E0D6DE"/>
                </a:solidFill>
                <a:latin typeface="Inter" pitchFamily="34" charset="0"/>
                <a:ea typeface="Inter" pitchFamily="34" charset="-122"/>
                <a:cs typeface="Inter" pitchFamily="34" charset="-120"/>
              </a:rPr>
              <a:t>Beverages</a:t>
            </a:r>
            <a:endParaRPr lang="en-US" sz="1000" dirty="0"/>
          </a:p>
        </p:txBody>
      </p:sp>
      <p:sp>
        <p:nvSpPr>
          <p:cNvPr id="17" name="Text 13"/>
          <p:cNvSpPr/>
          <p:nvPr/>
        </p:nvSpPr>
        <p:spPr>
          <a:xfrm>
            <a:off x="12260699" y="3215997"/>
            <a:ext cx="1920359" cy="212408"/>
          </a:xfrm>
          <a:prstGeom prst="rect">
            <a:avLst/>
          </a:prstGeom>
          <a:noFill/>
          <a:ln/>
        </p:spPr>
        <p:txBody>
          <a:bodyPr wrap="none" lIns="0" tIns="0" rIns="0" bIns="0" rtlCol="0" anchor="t"/>
          <a:lstStyle/>
          <a:p>
            <a:pPr marL="342900" indent="-342900" algn="l">
              <a:lnSpc>
                <a:spcPts val="1650"/>
              </a:lnSpc>
              <a:buSzPct val="100000"/>
              <a:buChar char="•"/>
            </a:pPr>
            <a:r>
              <a:rPr lang="en-US" sz="1000" kern="0" spc="-21" dirty="0">
                <a:solidFill>
                  <a:srgbClr val="E0D6DE"/>
                </a:solidFill>
                <a:latin typeface="Inter" pitchFamily="34" charset="0"/>
                <a:ea typeface="Inter" pitchFamily="34" charset="-122"/>
                <a:cs typeface="Inter" pitchFamily="34" charset="-120"/>
              </a:rPr>
              <a:t>Toiletries</a:t>
            </a:r>
            <a:endParaRPr lang="en-US" sz="1000" dirty="0"/>
          </a:p>
        </p:txBody>
      </p:sp>
      <p:sp>
        <p:nvSpPr>
          <p:cNvPr id="18" name="Text 14"/>
          <p:cNvSpPr/>
          <p:nvPr/>
        </p:nvSpPr>
        <p:spPr>
          <a:xfrm>
            <a:off x="12260699" y="3474839"/>
            <a:ext cx="1920359" cy="212408"/>
          </a:xfrm>
          <a:prstGeom prst="rect">
            <a:avLst/>
          </a:prstGeom>
          <a:noFill/>
          <a:ln/>
        </p:spPr>
        <p:txBody>
          <a:bodyPr wrap="none" lIns="0" tIns="0" rIns="0" bIns="0" rtlCol="0" anchor="t"/>
          <a:lstStyle/>
          <a:p>
            <a:pPr marL="342900" indent="-342900" algn="l">
              <a:lnSpc>
                <a:spcPts val="1650"/>
              </a:lnSpc>
              <a:buSzPct val="100000"/>
              <a:buChar char="•"/>
            </a:pPr>
            <a:r>
              <a:rPr lang="en-US" sz="1000" kern="0" spc="-21" dirty="0">
                <a:solidFill>
                  <a:srgbClr val="E0D6DE"/>
                </a:solidFill>
                <a:latin typeface="Inter" pitchFamily="34" charset="0"/>
                <a:ea typeface="Inter" pitchFamily="34" charset="-122"/>
                <a:cs typeface="Inter" pitchFamily="34" charset="-120"/>
              </a:rPr>
              <a:t>Oil</a:t>
            </a:r>
            <a:endParaRPr lang="en-US" sz="1000" dirty="0"/>
          </a:p>
        </p:txBody>
      </p:sp>
      <p:sp>
        <p:nvSpPr>
          <p:cNvPr id="19" name="Text 15"/>
          <p:cNvSpPr/>
          <p:nvPr/>
        </p:nvSpPr>
        <p:spPr>
          <a:xfrm>
            <a:off x="12260699" y="3733681"/>
            <a:ext cx="1920359" cy="212408"/>
          </a:xfrm>
          <a:prstGeom prst="rect">
            <a:avLst/>
          </a:prstGeom>
          <a:noFill/>
          <a:ln/>
        </p:spPr>
        <p:txBody>
          <a:bodyPr wrap="none" lIns="0" tIns="0" rIns="0" bIns="0" rtlCol="0" anchor="t"/>
          <a:lstStyle/>
          <a:p>
            <a:pPr marL="342900" indent="-342900" algn="l">
              <a:lnSpc>
                <a:spcPts val="1650"/>
              </a:lnSpc>
              <a:buSzPct val="100000"/>
              <a:buChar char="•"/>
            </a:pPr>
            <a:r>
              <a:rPr lang="en-US" sz="1000" kern="0" spc="-21" dirty="0">
                <a:solidFill>
                  <a:srgbClr val="E0D6DE"/>
                </a:solidFill>
                <a:latin typeface="Inter" pitchFamily="34" charset="0"/>
                <a:ea typeface="Inter" pitchFamily="34" charset="-122"/>
                <a:cs typeface="Inter" pitchFamily="34" charset="-120"/>
              </a:rPr>
              <a:t>Spices</a:t>
            </a:r>
            <a:endParaRPr lang="en-US" sz="1000" dirty="0"/>
          </a:p>
        </p:txBody>
      </p:sp>
      <p:sp>
        <p:nvSpPr>
          <p:cNvPr id="20" name="Text 16"/>
          <p:cNvSpPr/>
          <p:nvPr/>
        </p:nvSpPr>
        <p:spPr>
          <a:xfrm>
            <a:off x="12260699" y="3992523"/>
            <a:ext cx="1920359" cy="212408"/>
          </a:xfrm>
          <a:prstGeom prst="rect">
            <a:avLst/>
          </a:prstGeom>
          <a:noFill/>
          <a:ln/>
        </p:spPr>
        <p:txBody>
          <a:bodyPr wrap="none" lIns="0" tIns="0" rIns="0" bIns="0" rtlCol="0" anchor="t"/>
          <a:lstStyle/>
          <a:p>
            <a:pPr marL="342900" indent="-342900" algn="l">
              <a:lnSpc>
                <a:spcPts val="1650"/>
              </a:lnSpc>
              <a:buSzPct val="100000"/>
              <a:buChar char="•"/>
            </a:pPr>
            <a:r>
              <a:rPr lang="en-US" sz="1000" kern="0" spc="-21" dirty="0">
                <a:solidFill>
                  <a:srgbClr val="E0D6DE"/>
                </a:solidFill>
                <a:latin typeface="Inter" pitchFamily="34" charset="0"/>
                <a:ea typeface="Inter" pitchFamily="34" charset="-122"/>
                <a:cs typeface="Inter" pitchFamily="34" charset="-120"/>
              </a:rPr>
              <a:t>Stationery</a:t>
            </a:r>
            <a:endParaRPr lang="en-US" sz="1000" dirty="0"/>
          </a:p>
        </p:txBody>
      </p:sp>
      <p:pic>
        <p:nvPicPr>
          <p:cNvPr id="21" name="Image 2" descr="preencoded.png"/>
          <p:cNvPicPr>
            <a:picLocks noChangeAspect="1"/>
          </p:cNvPicPr>
          <p:nvPr/>
        </p:nvPicPr>
        <p:blipFill>
          <a:blip r:embed="rId3"/>
          <a:stretch>
            <a:fillRect/>
          </a:stretch>
        </p:blipFill>
        <p:spPr>
          <a:xfrm>
            <a:off x="464463" y="4267202"/>
            <a:ext cx="4107537" cy="2206822"/>
          </a:xfrm>
          <a:prstGeom prst="rect">
            <a:avLst/>
          </a:prstGeom>
        </p:spPr>
      </p:pic>
      <p:sp>
        <p:nvSpPr>
          <p:cNvPr id="22" name="Text 17"/>
          <p:cNvSpPr/>
          <p:nvPr/>
        </p:nvSpPr>
        <p:spPr>
          <a:xfrm>
            <a:off x="464463" y="6758464"/>
            <a:ext cx="1741765" cy="217646"/>
          </a:xfrm>
          <a:prstGeom prst="rect">
            <a:avLst/>
          </a:prstGeom>
          <a:noFill/>
          <a:ln/>
        </p:spPr>
        <p:txBody>
          <a:bodyPr wrap="none" lIns="0" tIns="0" rIns="0" bIns="0" rtlCol="0" anchor="t"/>
          <a:lstStyle/>
          <a:p>
            <a:pPr marL="0" indent="0" algn="l">
              <a:lnSpc>
                <a:spcPts val="1700"/>
              </a:lnSpc>
              <a:buNone/>
            </a:pPr>
            <a:r>
              <a:rPr lang="en-US" sz="1350" b="1" kern="0" spc="-27" dirty="0">
                <a:solidFill>
                  <a:srgbClr val="FF8AAF"/>
                </a:solidFill>
                <a:latin typeface="Petrona Bold" pitchFamily="34" charset="0"/>
                <a:ea typeface="Petrona Bold" pitchFamily="34" charset="-122"/>
                <a:cs typeface="Petrona Bold" pitchFamily="34" charset="-120"/>
              </a:rPr>
              <a:t>Credit Customers</a:t>
            </a:r>
            <a:endParaRPr lang="en-US" sz="1350" dirty="0"/>
          </a:p>
        </p:txBody>
      </p:sp>
      <p:sp>
        <p:nvSpPr>
          <p:cNvPr id="23" name="Text 18"/>
          <p:cNvSpPr/>
          <p:nvPr/>
        </p:nvSpPr>
        <p:spPr>
          <a:xfrm>
            <a:off x="464463" y="7108746"/>
            <a:ext cx="5332690" cy="637223"/>
          </a:xfrm>
          <a:prstGeom prst="rect">
            <a:avLst/>
          </a:prstGeom>
          <a:noFill/>
          <a:ln/>
        </p:spPr>
        <p:txBody>
          <a:bodyPr wrap="square" lIns="0" tIns="0" rIns="0" bIns="0" rtlCol="0" anchor="t"/>
          <a:lstStyle/>
          <a:p>
            <a:pPr marL="0" indent="0" algn="l">
              <a:lnSpc>
                <a:spcPts val="1650"/>
              </a:lnSpc>
              <a:buNone/>
            </a:pPr>
            <a:r>
              <a:rPr lang="en-US" sz="1000" kern="0" spc="-21" dirty="0">
                <a:solidFill>
                  <a:srgbClr val="E0D6DE"/>
                </a:solidFill>
                <a:latin typeface="Inter" pitchFamily="34" charset="0"/>
                <a:ea typeface="Inter" pitchFamily="34" charset="-122"/>
                <a:cs typeface="Inter" pitchFamily="34" charset="-120"/>
              </a:rPr>
              <a:t>Contribute more than 25% (Rs. 26,307) of the total revenue.  Understanding the specific needs and preferences of these credit customers can help tailor services and offers to retain their loyalty. </a:t>
            </a:r>
            <a:endParaRPr lang="en-US" sz="1000" dirty="0"/>
          </a:p>
        </p:txBody>
      </p:sp>
      <p:pic>
        <p:nvPicPr>
          <p:cNvPr id="24" name="Image 3" descr="preencoded.png"/>
          <p:cNvPicPr>
            <a:picLocks noChangeAspect="1"/>
          </p:cNvPicPr>
          <p:nvPr/>
        </p:nvPicPr>
        <p:blipFill>
          <a:blip r:embed="rId4"/>
          <a:stretch>
            <a:fillRect/>
          </a:stretch>
        </p:blipFill>
        <p:spPr>
          <a:xfrm>
            <a:off x="6128385" y="4267201"/>
            <a:ext cx="4253400" cy="2284093"/>
          </a:xfrm>
          <a:prstGeom prst="rect">
            <a:avLst/>
          </a:prstGeom>
        </p:spPr>
      </p:pic>
      <p:sp>
        <p:nvSpPr>
          <p:cNvPr id="25" name="Text 19"/>
          <p:cNvSpPr/>
          <p:nvPr/>
        </p:nvSpPr>
        <p:spPr>
          <a:xfrm>
            <a:off x="6251048" y="6682562"/>
            <a:ext cx="1741765" cy="217646"/>
          </a:xfrm>
          <a:prstGeom prst="rect">
            <a:avLst/>
          </a:prstGeom>
          <a:noFill/>
          <a:ln/>
        </p:spPr>
        <p:txBody>
          <a:bodyPr wrap="none" lIns="0" tIns="0" rIns="0" bIns="0" rtlCol="0" anchor="t"/>
          <a:lstStyle/>
          <a:p>
            <a:pPr marL="0" indent="0" algn="l">
              <a:lnSpc>
                <a:spcPts val="1700"/>
              </a:lnSpc>
              <a:buNone/>
            </a:pPr>
            <a:r>
              <a:rPr lang="en-US" sz="1350" b="1" kern="0" spc="-27" dirty="0">
                <a:solidFill>
                  <a:srgbClr val="FF8AAF"/>
                </a:solidFill>
                <a:latin typeface="Petrona Bold" pitchFamily="34" charset="0"/>
                <a:ea typeface="Petrona Bold" pitchFamily="34" charset="-122"/>
                <a:cs typeface="Petrona Bold" pitchFamily="34" charset="-120"/>
              </a:rPr>
              <a:t>Key Contributors</a:t>
            </a:r>
            <a:endParaRPr lang="en-US" sz="1350" dirty="0"/>
          </a:p>
        </p:txBody>
      </p:sp>
      <p:sp>
        <p:nvSpPr>
          <p:cNvPr id="26" name="Text 20"/>
          <p:cNvSpPr/>
          <p:nvPr/>
        </p:nvSpPr>
        <p:spPr>
          <a:xfrm>
            <a:off x="6150098" y="7108746"/>
            <a:ext cx="5801082" cy="424815"/>
          </a:xfrm>
          <a:prstGeom prst="rect">
            <a:avLst/>
          </a:prstGeom>
          <a:noFill/>
          <a:ln/>
        </p:spPr>
        <p:txBody>
          <a:bodyPr wrap="square" lIns="0" tIns="0" rIns="0" bIns="0" rtlCol="0" anchor="t"/>
          <a:lstStyle/>
          <a:p>
            <a:pPr marL="0" indent="0" algn="l">
              <a:lnSpc>
                <a:spcPts val="1650"/>
              </a:lnSpc>
              <a:buNone/>
            </a:pPr>
            <a:r>
              <a:rPr lang="en-US" sz="1000" kern="0" spc="-21" dirty="0">
                <a:solidFill>
                  <a:srgbClr val="E0D6DE"/>
                </a:solidFill>
                <a:latin typeface="Inter" pitchFamily="34" charset="0"/>
                <a:ea typeface="Inter" pitchFamily="34" charset="-122"/>
                <a:cs typeface="Inter" pitchFamily="34" charset="-120"/>
              </a:rPr>
              <a:t>Villa 3, Villa 5, and Villa 6 contribute the most among credit customers. Hence foster a deeper connection with these key customers.</a:t>
            </a:r>
            <a:endParaRPr lang="en-US" sz="1000" dirty="0"/>
          </a:p>
        </p:txBody>
      </p:sp>
      <p:sp>
        <p:nvSpPr>
          <p:cNvPr id="27" name="Text 21"/>
          <p:cNvSpPr/>
          <p:nvPr/>
        </p:nvSpPr>
        <p:spPr>
          <a:xfrm>
            <a:off x="12260699" y="5154691"/>
            <a:ext cx="1920359" cy="424815"/>
          </a:xfrm>
          <a:prstGeom prst="rect">
            <a:avLst/>
          </a:prstGeom>
          <a:noFill/>
          <a:ln/>
        </p:spPr>
        <p:txBody>
          <a:bodyPr wrap="square" lIns="0" tIns="0" rIns="0" bIns="0" rtlCol="0" anchor="t"/>
          <a:lstStyle/>
          <a:p>
            <a:pPr marL="0" indent="0" algn="l">
              <a:lnSpc>
                <a:spcPts val="1650"/>
              </a:lnSpc>
              <a:buNone/>
            </a:pPr>
            <a:r>
              <a:rPr lang="en-US" sz="1000" kern="0" spc="-21" dirty="0">
                <a:solidFill>
                  <a:srgbClr val="E0D6DE"/>
                </a:solidFill>
                <a:latin typeface="Inter" pitchFamily="34" charset="0"/>
                <a:ea typeface="Inter" pitchFamily="34" charset="-122"/>
                <a:cs typeface="Inter" pitchFamily="34" charset="-120"/>
              </a:rPr>
              <a:t>The credit customers pay on a monthly basis. </a:t>
            </a:r>
            <a:endParaRPr lang="en-US" sz="1000" dirty="0"/>
          </a:p>
        </p:txBody>
      </p:sp>
      <p:sp>
        <p:nvSpPr>
          <p:cNvPr id="28" name="Text 22"/>
          <p:cNvSpPr/>
          <p:nvPr/>
        </p:nvSpPr>
        <p:spPr>
          <a:xfrm>
            <a:off x="12260699" y="5882997"/>
            <a:ext cx="1920359" cy="849630"/>
          </a:xfrm>
          <a:prstGeom prst="rect">
            <a:avLst/>
          </a:prstGeom>
          <a:noFill/>
          <a:ln/>
        </p:spPr>
        <p:txBody>
          <a:bodyPr wrap="square" lIns="0" tIns="0" rIns="0" bIns="0" rtlCol="0" anchor="t"/>
          <a:lstStyle/>
          <a:p>
            <a:pPr marL="0" indent="0" algn="l">
              <a:lnSpc>
                <a:spcPts val="1650"/>
              </a:lnSpc>
              <a:buNone/>
            </a:pPr>
            <a:r>
              <a:rPr lang="en-US" sz="1000" kern="0" spc="-21" dirty="0">
                <a:solidFill>
                  <a:srgbClr val="E0D6DE"/>
                </a:solidFill>
                <a:latin typeface="Inter" pitchFamily="34" charset="0"/>
                <a:ea typeface="Inter" pitchFamily="34" charset="-122"/>
                <a:cs typeface="Inter" pitchFamily="34" charset="-120"/>
              </a:rPr>
              <a:t>Building strong relationships with these key customers can lead to long-term  and sustained business growth.</a:t>
            </a:r>
            <a:endParaRPr lang="en-US" sz="1000" dirty="0"/>
          </a:p>
        </p:txBody>
      </p:sp>
      <p:pic>
        <p:nvPicPr>
          <p:cNvPr id="31" name="Picture 30">
            <a:extLst>
              <a:ext uri="{FF2B5EF4-FFF2-40B4-BE49-F238E27FC236}">
                <a16:creationId xmlns:a16="http://schemas.microsoft.com/office/drawing/2014/main" id="{8B873949-0B50-CE2A-4CCB-62BDCF603DC3}"/>
              </a:ext>
            </a:extLst>
          </p:cNvPr>
          <p:cNvPicPr>
            <a:picLocks noChangeAspect="1"/>
          </p:cNvPicPr>
          <p:nvPr/>
        </p:nvPicPr>
        <p:blipFill>
          <a:blip r:embed="rId5"/>
          <a:stretch>
            <a:fillRect/>
          </a:stretch>
        </p:blipFill>
        <p:spPr>
          <a:xfrm>
            <a:off x="464463" y="893456"/>
            <a:ext cx="4460948" cy="2321595"/>
          </a:xfrm>
          <a:prstGeom prst="rect">
            <a:avLst/>
          </a:prstGeom>
        </p:spPr>
      </p:pic>
      <p:pic>
        <p:nvPicPr>
          <p:cNvPr id="33" name="Picture 32">
            <a:extLst>
              <a:ext uri="{FF2B5EF4-FFF2-40B4-BE49-F238E27FC236}">
                <a16:creationId xmlns:a16="http://schemas.microsoft.com/office/drawing/2014/main" id="{1970ACE8-D63F-101A-CCE6-CE074716308B}"/>
              </a:ext>
            </a:extLst>
          </p:cNvPr>
          <p:cNvPicPr>
            <a:picLocks noChangeAspect="1"/>
          </p:cNvPicPr>
          <p:nvPr/>
        </p:nvPicPr>
        <p:blipFill>
          <a:blip r:embed="rId6"/>
          <a:stretch>
            <a:fillRect/>
          </a:stretch>
        </p:blipFill>
        <p:spPr>
          <a:xfrm>
            <a:off x="6150098" y="880950"/>
            <a:ext cx="4365502" cy="2321595"/>
          </a:xfrm>
          <a:prstGeom prst="rect">
            <a:avLst/>
          </a:prstGeom>
        </p:spPr>
      </p:pic>
      <p:pic>
        <p:nvPicPr>
          <p:cNvPr id="3" name="Picture 2">
            <a:extLst>
              <a:ext uri="{FF2B5EF4-FFF2-40B4-BE49-F238E27FC236}">
                <a16:creationId xmlns:a16="http://schemas.microsoft.com/office/drawing/2014/main" id="{CAD211D4-A0A0-CD09-7DD6-5DF484D37E89}"/>
              </a:ext>
            </a:extLst>
          </p:cNvPr>
          <p:cNvPicPr>
            <a:picLocks noChangeAspect="1"/>
          </p:cNvPicPr>
          <p:nvPr/>
        </p:nvPicPr>
        <p:blipFill>
          <a:blip r:embed="rId7"/>
          <a:stretch>
            <a:fillRect/>
          </a:stretch>
        </p:blipFill>
        <p:spPr>
          <a:xfrm>
            <a:off x="12801601" y="7784635"/>
            <a:ext cx="1828800" cy="4096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62082" y="363022"/>
            <a:ext cx="4063008" cy="433149"/>
          </a:xfrm>
          <a:prstGeom prst="rect">
            <a:avLst/>
          </a:prstGeom>
          <a:noFill/>
          <a:ln/>
        </p:spPr>
        <p:txBody>
          <a:bodyPr wrap="none" lIns="0" tIns="0" rIns="0" bIns="0" rtlCol="0" anchor="t"/>
          <a:lstStyle/>
          <a:p>
            <a:pPr marL="0" indent="0" algn="l">
              <a:lnSpc>
                <a:spcPts val="3400"/>
              </a:lnSpc>
              <a:buNone/>
            </a:pPr>
            <a:r>
              <a:rPr lang="en-US" sz="2700" b="1" kern="0" spc="-55" dirty="0">
                <a:solidFill>
                  <a:srgbClr val="FF8AAF"/>
                </a:solidFill>
                <a:latin typeface="Petrona Bold" pitchFamily="34" charset="0"/>
                <a:ea typeface="Petrona Bold" pitchFamily="34" charset="-122"/>
                <a:cs typeface="Petrona Bold" pitchFamily="34" charset="-120"/>
              </a:rPr>
              <a:t>Detailed Product Analysis: </a:t>
            </a:r>
            <a:endParaRPr lang="en-US" sz="2700" dirty="0"/>
          </a:p>
        </p:txBody>
      </p:sp>
      <p:sp>
        <p:nvSpPr>
          <p:cNvPr id="3" name="Shape 1"/>
          <p:cNvSpPr/>
          <p:nvPr/>
        </p:nvSpPr>
        <p:spPr>
          <a:xfrm>
            <a:off x="462082" y="1060252"/>
            <a:ext cx="2284333" cy="771168"/>
          </a:xfrm>
          <a:prstGeom prst="roundRect">
            <a:avLst>
              <a:gd name="adj" fmla="val 7192"/>
            </a:avLst>
          </a:prstGeom>
          <a:solidFill>
            <a:srgbClr val="2F1D63"/>
          </a:solidFill>
          <a:ln w="7620">
            <a:solidFill>
              <a:srgbClr val="48367C"/>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1511379" y="1329809"/>
            <a:ext cx="185618" cy="232053"/>
          </a:xfrm>
          <a:prstGeom prst="rect">
            <a:avLst/>
          </a:prstGeom>
        </p:spPr>
      </p:pic>
      <p:sp>
        <p:nvSpPr>
          <p:cNvPr id="5" name="Text 2"/>
          <p:cNvSpPr/>
          <p:nvPr/>
        </p:nvSpPr>
        <p:spPr>
          <a:xfrm>
            <a:off x="2878455" y="1192292"/>
            <a:ext cx="2761893" cy="216694"/>
          </a:xfrm>
          <a:prstGeom prst="rect">
            <a:avLst/>
          </a:prstGeom>
          <a:noFill/>
          <a:ln/>
        </p:spPr>
        <p:txBody>
          <a:bodyPr wrap="none" lIns="0" tIns="0" rIns="0" bIns="0" rtlCol="0" anchor="t"/>
          <a:lstStyle/>
          <a:p>
            <a:pPr marL="0" indent="0" algn="l">
              <a:lnSpc>
                <a:spcPts val="1700"/>
              </a:lnSpc>
              <a:buNone/>
            </a:pPr>
            <a:r>
              <a:rPr lang="en-US" sz="1350" b="1" kern="0" spc="-27" dirty="0">
                <a:solidFill>
                  <a:srgbClr val="E0D6DE"/>
                </a:solidFill>
                <a:latin typeface="Petrona Bold" pitchFamily="34" charset="0"/>
                <a:ea typeface="Petrona Bold" pitchFamily="34" charset="-122"/>
                <a:cs typeface="Petrona Bold" pitchFamily="34" charset="-120"/>
              </a:rPr>
              <a:t>Milk - Product with the highest sales</a:t>
            </a:r>
            <a:endParaRPr lang="en-US" sz="1350" dirty="0"/>
          </a:p>
        </p:txBody>
      </p:sp>
      <p:sp>
        <p:nvSpPr>
          <p:cNvPr id="6" name="Text 3"/>
          <p:cNvSpPr/>
          <p:nvPr/>
        </p:nvSpPr>
        <p:spPr>
          <a:xfrm>
            <a:off x="2878455" y="1488162"/>
            <a:ext cx="3109317" cy="211217"/>
          </a:xfrm>
          <a:prstGeom prst="rect">
            <a:avLst/>
          </a:prstGeom>
          <a:noFill/>
          <a:ln/>
        </p:spPr>
        <p:txBody>
          <a:bodyPr wrap="none" lIns="0" tIns="0" rIns="0" bIns="0" rtlCol="0" anchor="t"/>
          <a:lstStyle/>
          <a:p>
            <a:pPr marL="0" indent="0" algn="l">
              <a:lnSpc>
                <a:spcPts val="1650"/>
              </a:lnSpc>
              <a:buNone/>
            </a:pPr>
            <a:r>
              <a:rPr lang="en-US" sz="1000" kern="0" spc="-21" dirty="0">
                <a:solidFill>
                  <a:srgbClr val="E0D6DE"/>
                </a:solidFill>
                <a:latin typeface="Inter" pitchFamily="34" charset="0"/>
                <a:ea typeface="Inter" pitchFamily="34" charset="-122"/>
                <a:cs typeface="Inter" pitchFamily="34" charset="-120"/>
              </a:rPr>
              <a:t>86% of the Dairy category, with sales of Rs. 45,330.</a:t>
            </a:r>
            <a:endParaRPr lang="en-US" sz="1000" dirty="0"/>
          </a:p>
        </p:txBody>
      </p:sp>
      <p:sp>
        <p:nvSpPr>
          <p:cNvPr id="7" name="Shape 4"/>
          <p:cNvSpPr/>
          <p:nvPr/>
        </p:nvSpPr>
        <p:spPr>
          <a:xfrm>
            <a:off x="2812375" y="1827609"/>
            <a:ext cx="11289983" cy="7620"/>
          </a:xfrm>
          <a:prstGeom prst="roundRect">
            <a:avLst>
              <a:gd name="adj" fmla="val 727817"/>
            </a:avLst>
          </a:prstGeom>
          <a:solidFill>
            <a:srgbClr val="48367C"/>
          </a:solidFill>
          <a:ln/>
        </p:spPr>
        <p:txBody>
          <a:bodyPr/>
          <a:lstStyle/>
          <a:p>
            <a:endParaRPr lang="en-US"/>
          </a:p>
        </p:txBody>
      </p:sp>
      <p:sp>
        <p:nvSpPr>
          <p:cNvPr id="8" name="Shape 5"/>
          <p:cNvSpPr/>
          <p:nvPr/>
        </p:nvSpPr>
        <p:spPr>
          <a:xfrm>
            <a:off x="462082" y="1897380"/>
            <a:ext cx="4568666" cy="771168"/>
          </a:xfrm>
          <a:prstGeom prst="roundRect">
            <a:avLst>
              <a:gd name="adj" fmla="val 7192"/>
            </a:avLst>
          </a:prstGeom>
          <a:solidFill>
            <a:srgbClr val="2F1D63"/>
          </a:solidFill>
          <a:ln w="7620">
            <a:solidFill>
              <a:srgbClr val="48367C"/>
            </a:solidFill>
            <a:prstDash val="solid"/>
          </a:ln>
        </p:spPr>
        <p:txBody>
          <a:bodyPr/>
          <a:lstStyle/>
          <a:p>
            <a:endParaRPr lang="en-US"/>
          </a:p>
        </p:txBody>
      </p:sp>
      <p:pic>
        <p:nvPicPr>
          <p:cNvPr id="9" name="Image 1" descr="preencoded.png"/>
          <p:cNvPicPr>
            <a:picLocks noChangeAspect="1"/>
          </p:cNvPicPr>
          <p:nvPr/>
        </p:nvPicPr>
        <p:blipFill>
          <a:blip r:embed="rId4"/>
          <a:stretch>
            <a:fillRect/>
          </a:stretch>
        </p:blipFill>
        <p:spPr>
          <a:xfrm>
            <a:off x="2653546" y="2166938"/>
            <a:ext cx="185618" cy="232053"/>
          </a:xfrm>
          <a:prstGeom prst="rect">
            <a:avLst/>
          </a:prstGeom>
        </p:spPr>
      </p:pic>
      <p:sp>
        <p:nvSpPr>
          <p:cNvPr id="10" name="Text 6"/>
          <p:cNvSpPr/>
          <p:nvPr/>
        </p:nvSpPr>
        <p:spPr>
          <a:xfrm>
            <a:off x="5162788" y="2029420"/>
            <a:ext cx="1738312" cy="216694"/>
          </a:xfrm>
          <a:prstGeom prst="rect">
            <a:avLst/>
          </a:prstGeom>
          <a:noFill/>
          <a:ln/>
        </p:spPr>
        <p:txBody>
          <a:bodyPr wrap="none" lIns="0" tIns="0" rIns="0" bIns="0" rtlCol="0" anchor="t"/>
          <a:lstStyle/>
          <a:p>
            <a:pPr marL="0" indent="0" algn="l">
              <a:lnSpc>
                <a:spcPts val="1700"/>
              </a:lnSpc>
              <a:buNone/>
            </a:pPr>
            <a:r>
              <a:rPr lang="en-US" sz="1350" b="1" kern="0" spc="-27" dirty="0">
                <a:solidFill>
                  <a:srgbClr val="E0D6DE"/>
                </a:solidFill>
                <a:latin typeface="Petrona Bold" pitchFamily="34" charset="0"/>
                <a:ea typeface="Petrona Bold" pitchFamily="34" charset="-122"/>
                <a:cs typeface="Petrona Bold" pitchFamily="34" charset="-120"/>
              </a:rPr>
              <a:t>Fast-Selling Categories</a:t>
            </a:r>
            <a:endParaRPr lang="en-US" sz="1350" dirty="0"/>
          </a:p>
        </p:txBody>
      </p:sp>
      <p:sp>
        <p:nvSpPr>
          <p:cNvPr id="11" name="Text 7"/>
          <p:cNvSpPr/>
          <p:nvPr/>
        </p:nvSpPr>
        <p:spPr>
          <a:xfrm>
            <a:off x="5162788" y="2325291"/>
            <a:ext cx="5871924" cy="211217"/>
          </a:xfrm>
          <a:prstGeom prst="rect">
            <a:avLst/>
          </a:prstGeom>
          <a:noFill/>
          <a:ln/>
        </p:spPr>
        <p:txBody>
          <a:bodyPr wrap="none" lIns="0" tIns="0" rIns="0" bIns="0" rtlCol="0" anchor="t"/>
          <a:lstStyle/>
          <a:p>
            <a:pPr marL="0" indent="0" algn="l">
              <a:lnSpc>
                <a:spcPts val="1650"/>
              </a:lnSpc>
              <a:buNone/>
            </a:pPr>
            <a:r>
              <a:rPr lang="en-US" sz="1000" kern="0" spc="-21" dirty="0">
                <a:solidFill>
                  <a:srgbClr val="E0D6DE"/>
                </a:solidFill>
                <a:latin typeface="Inter" pitchFamily="34" charset="0"/>
                <a:ea typeface="Inter" pitchFamily="34" charset="-122"/>
                <a:cs typeface="Inter" pitchFamily="34" charset="-120"/>
              </a:rPr>
              <a:t>Dairy and Snack items are sold quickly. Milk is the fastest-selling product, with 17.8 units sold daily.</a:t>
            </a:r>
            <a:endParaRPr lang="en-US" sz="1000" dirty="0"/>
          </a:p>
        </p:txBody>
      </p:sp>
      <p:sp>
        <p:nvSpPr>
          <p:cNvPr id="12" name="Shape 8"/>
          <p:cNvSpPr/>
          <p:nvPr/>
        </p:nvSpPr>
        <p:spPr>
          <a:xfrm>
            <a:off x="5096708" y="2664738"/>
            <a:ext cx="9005649" cy="7620"/>
          </a:xfrm>
          <a:prstGeom prst="roundRect">
            <a:avLst>
              <a:gd name="adj" fmla="val 727817"/>
            </a:avLst>
          </a:prstGeom>
          <a:solidFill>
            <a:srgbClr val="48367C"/>
          </a:solidFill>
          <a:ln/>
        </p:spPr>
        <p:txBody>
          <a:bodyPr/>
          <a:lstStyle/>
          <a:p>
            <a:endParaRPr lang="en-US"/>
          </a:p>
        </p:txBody>
      </p:sp>
      <p:sp>
        <p:nvSpPr>
          <p:cNvPr id="13" name="Shape 9"/>
          <p:cNvSpPr/>
          <p:nvPr/>
        </p:nvSpPr>
        <p:spPr>
          <a:xfrm>
            <a:off x="462082" y="2734508"/>
            <a:ext cx="6853118" cy="771168"/>
          </a:xfrm>
          <a:prstGeom prst="roundRect">
            <a:avLst>
              <a:gd name="adj" fmla="val 7192"/>
            </a:avLst>
          </a:prstGeom>
          <a:solidFill>
            <a:srgbClr val="2F1D63"/>
          </a:solidFill>
          <a:ln w="7620">
            <a:solidFill>
              <a:srgbClr val="48367C"/>
            </a:solidFill>
            <a:prstDash val="solid"/>
          </a:ln>
        </p:spPr>
        <p:txBody>
          <a:bodyPr/>
          <a:lstStyle/>
          <a:p>
            <a:endParaRPr lang="en-US"/>
          </a:p>
        </p:txBody>
      </p:sp>
      <p:pic>
        <p:nvPicPr>
          <p:cNvPr id="14" name="Image 2" descr="preencoded.png"/>
          <p:cNvPicPr>
            <a:picLocks noChangeAspect="1"/>
          </p:cNvPicPr>
          <p:nvPr/>
        </p:nvPicPr>
        <p:blipFill>
          <a:blip r:embed="rId5"/>
          <a:stretch>
            <a:fillRect/>
          </a:stretch>
        </p:blipFill>
        <p:spPr>
          <a:xfrm>
            <a:off x="3795832" y="3004066"/>
            <a:ext cx="185618" cy="232053"/>
          </a:xfrm>
          <a:prstGeom prst="rect">
            <a:avLst/>
          </a:prstGeom>
        </p:spPr>
      </p:pic>
      <p:sp>
        <p:nvSpPr>
          <p:cNvPr id="15" name="Text 10"/>
          <p:cNvSpPr/>
          <p:nvPr/>
        </p:nvSpPr>
        <p:spPr>
          <a:xfrm>
            <a:off x="7447240" y="2866549"/>
            <a:ext cx="1733074" cy="216694"/>
          </a:xfrm>
          <a:prstGeom prst="rect">
            <a:avLst/>
          </a:prstGeom>
          <a:noFill/>
          <a:ln/>
        </p:spPr>
        <p:txBody>
          <a:bodyPr wrap="none" lIns="0" tIns="0" rIns="0" bIns="0" rtlCol="0" anchor="t"/>
          <a:lstStyle/>
          <a:p>
            <a:pPr marL="0" indent="0" algn="l">
              <a:lnSpc>
                <a:spcPts val="1700"/>
              </a:lnSpc>
              <a:buNone/>
            </a:pPr>
            <a:r>
              <a:rPr lang="en-US" sz="1350" b="1" kern="0" spc="-27" dirty="0">
                <a:solidFill>
                  <a:srgbClr val="E0D6DE"/>
                </a:solidFill>
                <a:latin typeface="Petrona Bold" pitchFamily="34" charset="0"/>
                <a:ea typeface="Petrona Bold" pitchFamily="34" charset="-122"/>
                <a:cs typeface="Petrona Bold" pitchFamily="34" charset="-120"/>
              </a:rPr>
              <a:t>Highest Profit Margin</a:t>
            </a:r>
            <a:endParaRPr lang="en-US" sz="1350" dirty="0"/>
          </a:p>
        </p:txBody>
      </p:sp>
      <p:sp>
        <p:nvSpPr>
          <p:cNvPr id="16" name="Text 11"/>
          <p:cNvSpPr/>
          <p:nvPr/>
        </p:nvSpPr>
        <p:spPr>
          <a:xfrm>
            <a:off x="7447240" y="3162419"/>
            <a:ext cx="6109811" cy="211217"/>
          </a:xfrm>
          <a:prstGeom prst="rect">
            <a:avLst/>
          </a:prstGeom>
          <a:noFill/>
          <a:ln/>
        </p:spPr>
        <p:txBody>
          <a:bodyPr wrap="none" lIns="0" tIns="0" rIns="0" bIns="0" rtlCol="0" anchor="t"/>
          <a:lstStyle/>
          <a:p>
            <a:pPr marL="0" indent="0" algn="l">
              <a:lnSpc>
                <a:spcPts val="1650"/>
              </a:lnSpc>
              <a:buNone/>
            </a:pPr>
            <a:r>
              <a:rPr lang="en-US" sz="1000" kern="0" spc="-21" dirty="0">
                <a:solidFill>
                  <a:srgbClr val="E0D6DE"/>
                </a:solidFill>
                <a:latin typeface="Inter" pitchFamily="34" charset="0"/>
                <a:ea typeface="Inter" pitchFamily="34" charset="-122"/>
                <a:cs typeface="Inter" pitchFamily="34" charset="-120"/>
              </a:rPr>
              <a:t>Products like Small onions, vinegar, matchsticks, and soda have high profit margins of more than 50% </a:t>
            </a:r>
            <a:endParaRPr lang="en-US" sz="1000" dirty="0"/>
          </a:p>
        </p:txBody>
      </p:sp>
      <p:pic>
        <p:nvPicPr>
          <p:cNvPr id="17" name="Image 3" descr="preencoded.png"/>
          <p:cNvPicPr>
            <a:picLocks noChangeAspect="1"/>
          </p:cNvPicPr>
          <p:nvPr/>
        </p:nvPicPr>
        <p:blipFill>
          <a:blip r:embed="rId6"/>
          <a:stretch>
            <a:fillRect/>
          </a:stretch>
        </p:blipFill>
        <p:spPr>
          <a:xfrm>
            <a:off x="462081" y="3620487"/>
            <a:ext cx="5735717" cy="3465230"/>
          </a:xfrm>
          <a:prstGeom prst="rect">
            <a:avLst/>
          </a:prstGeom>
        </p:spPr>
      </p:pic>
      <p:pic>
        <p:nvPicPr>
          <p:cNvPr id="18" name="Image 4" descr="preencoded.png"/>
          <p:cNvPicPr>
            <a:picLocks noChangeAspect="1"/>
          </p:cNvPicPr>
          <p:nvPr/>
        </p:nvPicPr>
        <p:blipFill>
          <a:blip r:embed="rId7"/>
          <a:stretch>
            <a:fillRect/>
          </a:stretch>
        </p:blipFill>
        <p:spPr>
          <a:xfrm>
            <a:off x="7447240" y="3596590"/>
            <a:ext cx="5794177" cy="3489127"/>
          </a:xfrm>
          <a:prstGeom prst="rect">
            <a:avLst/>
          </a:prstGeom>
        </p:spPr>
      </p:pic>
      <p:sp>
        <p:nvSpPr>
          <p:cNvPr id="19" name="Text 12"/>
          <p:cNvSpPr/>
          <p:nvPr/>
        </p:nvSpPr>
        <p:spPr>
          <a:xfrm>
            <a:off x="462082" y="7308671"/>
            <a:ext cx="13706237" cy="622311"/>
          </a:xfrm>
          <a:prstGeom prst="rect">
            <a:avLst/>
          </a:prstGeom>
          <a:noFill/>
          <a:ln/>
        </p:spPr>
        <p:txBody>
          <a:bodyPr wrap="none" lIns="0" tIns="0" rIns="0" bIns="0" rtlCol="0" anchor="t"/>
          <a:lstStyle/>
          <a:p>
            <a:pPr marL="0" indent="0" algn="l">
              <a:lnSpc>
                <a:spcPts val="1650"/>
              </a:lnSpc>
              <a:buNone/>
            </a:pPr>
            <a:r>
              <a:rPr lang="en-US" sz="1200" kern="0" spc="-21" dirty="0">
                <a:solidFill>
                  <a:schemeClr val="bg1"/>
                </a:solidFill>
                <a:latin typeface="Inter" pitchFamily="34" charset="0"/>
                <a:ea typeface="Inter" pitchFamily="34" charset="-122"/>
                <a:cs typeface="Inter" pitchFamily="34" charset="-120"/>
              </a:rPr>
              <a:t>Dairy products, especially milk, dominate sales. Oil and Instant Food items are sold at the lowest speed. </a:t>
            </a:r>
          </a:p>
          <a:p>
            <a:pPr marL="0" indent="0" algn="l">
              <a:lnSpc>
                <a:spcPts val="1650"/>
              </a:lnSpc>
              <a:buNone/>
            </a:pPr>
            <a:r>
              <a:rPr lang="en-AE" sz="1200" dirty="0">
                <a:solidFill>
                  <a:schemeClr val="bg1"/>
                </a:solidFill>
              </a:rPr>
              <a:t>Although beverage products contribute less revenue than  dairy products, they have the highest profit margin (31.5%), whereas dairy products generate the highest revenue but with a much lower profit margin(8.5%).</a:t>
            </a:r>
            <a:endParaRPr lang="en-US" sz="1200" dirty="0">
              <a:solidFill>
                <a:schemeClr val="bg1"/>
              </a:solidFill>
            </a:endParaRPr>
          </a:p>
        </p:txBody>
      </p:sp>
      <p:pic>
        <p:nvPicPr>
          <p:cNvPr id="20" name="Picture 19">
            <a:extLst>
              <a:ext uri="{FF2B5EF4-FFF2-40B4-BE49-F238E27FC236}">
                <a16:creationId xmlns:a16="http://schemas.microsoft.com/office/drawing/2014/main" id="{C0234665-FCB7-26E6-17A6-2D22441B71A5}"/>
              </a:ext>
            </a:extLst>
          </p:cNvPr>
          <p:cNvPicPr>
            <a:picLocks noChangeAspect="1"/>
          </p:cNvPicPr>
          <p:nvPr/>
        </p:nvPicPr>
        <p:blipFill>
          <a:blip r:embed="rId8"/>
          <a:stretch>
            <a:fillRect/>
          </a:stretch>
        </p:blipFill>
        <p:spPr>
          <a:xfrm>
            <a:off x="12801601" y="7784635"/>
            <a:ext cx="1828800" cy="40963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95062" y="556855"/>
            <a:ext cx="6992183" cy="464106"/>
          </a:xfrm>
          <a:prstGeom prst="rect">
            <a:avLst/>
          </a:prstGeom>
          <a:noFill/>
          <a:ln/>
        </p:spPr>
        <p:txBody>
          <a:bodyPr wrap="none" lIns="0" tIns="0" rIns="0" bIns="0" rtlCol="0" anchor="t"/>
          <a:lstStyle/>
          <a:p>
            <a:pPr marL="0" indent="0" algn="l">
              <a:lnSpc>
                <a:spcPts val="3650"/>
              </a:lnSpc>
              <a:buNone/>
            </a:pPr>
            <a:r>
              <a:rPr lang="en-US" sz="2900" b="1" kern="0" spc="-58" dirty="0">
                <a:solidFill>
                  <a:srgbClr val="FF8AAF"/>
                </a:solidFill>
                <a:latin typeface="Petrona Bold" pitchFamily="34" charset="0"/>
                <a:ea typeface="Petrona Bold" pitchFamily="34" charset="-122"/>
                <a:cs typeface="Petrona Bold" pitchFamily="34" charset="-120"/>
              </a:rPr>
              <a:t>Profit Analysis: Margins and Contributions</a:t>
            </a:r>
            <a:endParaRPr lang="en-US" sz="2900" dirty="0"/>
          </a:p>
        </p:txBody>
      </p:sp>
      <p:pic>
        <p:nvPicPr>
          <p:cNvPr id="3" name="Image 0" descr="preencoded.png"/>
          <p:cNvPicPr>
            <a:picLocks noChangeAspect="1"/>
          </p:cNvPicPr>
          <p:nvPr/>
        </p:nvPicPr>
        <p:blipFill>
          <a:blip r:embed="rId3"/>
          <a:stretch>
            <a:fillRect/>
          </a:stretch>
        </p:blipFill>
        <p:spPr>
          <a:xfrm>
            <a:off x="407505" y="1180028"/>
            <a:ext cx="5909652" cy="2784873"/>
          </a:xfrm>
          <a:prstGeom prst="rect">
            <a:avLst/>
          </a:prstGeom>
        </p:spPr>
      </p:pic>
      <p:pic>
        <p:nvPicPr>
          <p:cNvPr id="4" name="Image 1" descr="preencoded.png"/>
          <p:cNvPicPr>
            <a:picLocks noChangeAspect="1"/>
          </p:cNvPicPr>
          <p:nvPr/>
        </p:nvPicPr>
        <p:blipFill>
          <a:blip r:embed="rId4"/>
          <a:stretch>
            <a:fillRect/>
          </a:stretch>
        </p:blipFill>
        <p:spPr>
          <a:xfrm>
            <a:off x="7315200" y="1182460"/>
            <a:ext cx="5379368" cy="2782556"/>
          </a:xfrm>
          <a:prstGeom prst="rect">
            <a:avLst/>
          </a:prstGeom>
        </p:spPr>
      </p:pic>
      <p:sp>
        <p:nvSpPr>
          <p:cNvPr id="5" name="Text 1"/>
          <p:cNvSpPr/>
          <p:nvPr/>
        </p:nvSpPr>
        <p:spPr>
          <a:xfrm>
            <a:off x="495062" y="4424482"/>
            <a:ext cx="1856542" cy="231934"/>
          </a:xfrm>
          <a:prstGeom prst="rect">
            <a:avLst/>
          </a:prstGeom>
          <a:noFill/>
          <a:ln/>
        </p:spPr>
        <p:txBody>
          <a:bodyPr wrap="none" lIns="0" tIns="0" rIns="0" bIns="0" rtlCol="0" anchor="t"/>
          <a:lstStyle/>
          <a:p>
            <a:pPr marL="0" indent="0" algn="l">
              <a:lnSpc>
                <a:spcPts val="1800"/>
              </a:lnSpc>
              <a:buNone/>
            </a:pPr>
            <a:r>
              <a:rPr lang="en-US" sz="1600" b="1" kern="0" spc="-29" dirty="0">
                <a:solidFill>
                  <a:srgbClr val="FF8AAF"/>
                </a:solidFill>
                <a:latin typeface="Petrona Bold" pitchFamily="34" charset="0"/>
                <a:ea typeface="Petrona Bold" pitchFamily="34" charset="-122"/>
                <a:cs typeface="Petrona Bold" pitchFamily="34" charset="-120"/>
              </a:rPr>
              <a:t>High-Sales, Low-Profit</a:t>
            </a:r>
            <a:endParaRPr lang="en-US" sz="1600" dirty="0"/>
          </a:p>
        </p:txBody>
      </p:sp>
      <p:sp>
        <p:nvSpPr>
          <p:cNvPr id="6" name="Text 2"/>
          <p:cNvSpPr/>
          <p:nvPr/>
        </p:nvSpPr>
        <p:spPr>
          <a:xfrm>
            <a:off x="495062" y="4797862"/>
            <a:ext cx="6647617" cy="226219"/>
          </a:xfrm>
          <a:prstGeom prst="rect">
            <a:avLst/>
          </a:prstGeom>
          <a:noFill/>
          <a:ln/>
        </p:spPr>
        <p:txBody>
          <a:bodyPr wrap="none" lIns="0" tIns="0" rIns="0" bIns="0" rtlCol="0" anchor="t"/>
          <a:lstStyle/>
          <a:p>
            <a:pPr marL="0" indent="0" algn="l">
              <a:lnSpc>
                <a:spcPts val="1750"/>
              </a:lnSpc>
              <a:buNone/>
            </a:pPr>
            <a:r>
              <a:rPr lang="en-US" sz="1100" kern="0" spc="-22" dirty="0">
                <a:solidFill>
                  <a:srgbClr val="E0D6DE"/>
                </a:solidFill>
                <a:latin typeface="Inter" pitchFamily="34" charset="0"/>
                <a:ea typeface="Inter" pitchFamily="34" charset="-122"/>
                <a:cs typeface="Inter" pitchFamily="34" charset="-120"/>
              </a:rPr>
              <a:t>Milk and Toffee have high sales. However, their profit margins are low.</a:t>
            </a:r>
            <a:endParaRPr lang="en-US" sz="1100" dirty="0"/>
          </a:p>
        </p:txBody>
      </p:sp>
      <p:sp>
        <p:nvSpPr>
          <p:cNvPr id="7" name="Text 3"/>
          <p:cNvSpPr/>
          <p:nvPr/>
        </p:nvSpPr>
        <p:spPr>
          <a:xfrm>
            <a:off x="7495342" y="4424482"/>
            <a:ext cx="1891546" cy="231934"/>
          </a:xfrm>
          <a:prstGeom prst="rect">
            <a:avLst/>
          </a:prstGeom>
          <a:noFill/>
          <a:ln/>
        </p:spPr>
        <p:txBody>
          <a:bodyPr wrap="none" lIns="0" tIns="0" rIns="0" bIns="0" rtlCol="0" anchor="t"/>
          <a:lstStyle/>
          <a:p>
            <a:pPr marL="0" indent="0" algn="l">
              <a:lnSpc>
                <a:spcPts val="1800"/>
              </a:lnSpc>
              <a:buNone/>
            </a:pPr>
            <a:r>
              <a:rPr lang="en-US" sz="1600" b="1" kern="0" spc="-29" dirty="0">
                <a:solidFill>
                  <a:srgbClr val="FF8AAF"/>
                </a:solidFill>
                <a:latin typeface="Petrona Bold" pitchFamily="34" charset="0"/>
                <a:ea typeface="Petrona Bold" pitchFamily="34" charset="-122"/>
                <a:cs typeface="Petrona Bold" pitchFamily="34" charset="-120"/>
              </a:rPr>
              <a:t>High-Sales, High-Profit</a:t>
            </a:r>
            <a:endParaRPr lang="en-US" sz="1600" dirty="0"/>
          </a:p>
        </p:txBody>
      </p:sp>
      <p:sp>
        <p:nvSpPr>
          <p:cNvPr id="8" name="Text 4"/>
          <p:cNvSpPr/>
          <p:nvPr/>
        </p:nvSpPr>
        <p:spPr>
          <a:xfrm>
            <a:off x="7495342" y="4797862"/>
            <a:ext cx="6647617" cy="226219"/>
          </a:xfrm>
          <a:prstGeom prst="rect">
            <a:avLst/>
          </a:prstGeom>
          <a:noFill/>
          <a:ln/>
        </p:spPr>
        <p:txBody>
          <a:bodyPr wrap="none" lIns="0" tIns="0" rIns="0" bIns="0" rtlCol="0" anchor="t"/>
          <a:lstStyle/>
          <a:p>
            <a:pPr marL="0" indent="0" algn="l">
              <a:lnSpc>
                <a:spcPts val="1750"/>
              </a:lnSpc>
              <a:buNone/>
            </a:pPr>
            <a:r>
              <a:rPr lang="en-US" sz="1100" kern="0" spc="-22" dirty="0">
                <a:solidFill>
                  <a:srgbClr val="E0D6DE"/>
                </a:solidFill>
                <a:latin typeface="Inter" pitchFamily="34" charset="0"/>
                <a:ea typeface="Inter" pitchFamily="34" charset="-122"/>
                <a:cs typeface="Inter" pitchFamily="34" charset="-120"/>
              </a:rPr>
              <a:t>Bru and Biscuit have high demand. They offer substantial profit margins.</a:t>
            </a:r>
            <a:endParaRPr lang="en-US" sz="1100" dirty="0"/>
          </a:p>
        </p:txBody>
      </p:sp>
      <p:sp>
        <p:nvSpPr>
          <p:cNvPr id="9" name="Text 5"/>
          <p:cNvSpPr/>
          <p:nvPr/>
        </p:nvSpPr>
        <p:spPr>
          <a:xfrm>
            <a:off x="495062" y="5451872"/>
            <a:ext cx="1856542" cy="231934"/>
          </a:xfrm>
          <a:prstGeom prst="rect">
            <a:avLst/>
          </a:prstGeom>
          <a:noFill/>
          <a:ln/>
        </p:spPr>
        <p:txBody>
          <a:bodyPr wrap="none" lIns="0" tIns="0" rIns="0" bIns="0" rtlCol="0" anchor="t"/>
          <a:lstStyle/>
          <a:p>
            <a:pPr marL="0" indent="0" algn="l">
              <a:lnSpc>
                <a:spcPts val="1800"/>
              </a:lnSpc>
              <a:buNone/>
            </a:pPr>
            <a:r>
              <a:rPr lang="en-US" sz="1600" b="1" kern="0" spc="-29" dirty="0">
                <a:solidFill>
                  <a:srgbClr val="FF8AAF"/>
                </a:solidFill>
                <a:latin typeface="Petrona Bold" pitchFamily="34" charset="0"/>
                <a:ea typeface="Petrona Bold" pitchFamily="34" charset="-122"/>
                <a:cs typeface="Petrona Bold" pitchFamily="34" charset="-120"/>
              </a:rPr>
              <a:t>Low-Sales, High-Profit</a:t>
            </a:r>
            <a:endParaRPr lang="en-US" sz="1600" dirty="0"/>
          </a:p>
        </p:txBody>
      </p:sp>
      <p:sp>
        <p:nvSpPr>
          <p:cNvPr id="10" name="Text 6"/>
          <p:cNvSpPr/>
          <p:nvPr/>
        </p:nvSpPr>
        <p:spPr>
          <a:xfrm>
            <a:off x="495062" y="5825252"/>
            <a:ext cx="6647617" cy="226219"/>
          </a:xfrm>
          <a:prstGeom prst="rect">
            <a:avLst/>
          </a:prstGeom>
          <a:noFill/>
          <a:ln/>
        </p:spPr>
        <p:txBody>
          <a:bodyPr wrap="none" lIns="0" tIns="0" rIns="0" bIns="0" rtlCol="0" anchor="t"/>
          <a:lstStyle/>
          <a:p>
            <a:pPr marL="0" indent="0" algn="l">
              <a:lnSpc>
                <a:spcPts val="1750"/>
              </a:lnSpc>
              <a:buNone/>
            </a:pPr>
            <a:r>
              <a:rPr lang="en-US" sz="1100" kern="0" spc="-22" dirty="0">
                <a:solidFill>
                  <a:srgbClr val="E0D6DE"/>
                </a:solidFill>
                <a:latin typeface="Inter" pitchFamily="34" charset="0"/>
                <a:ea typeface="Inter" pitchFamily="34" charset="-122"/>
                <a:cs typeface="Inter" pitchFamily="34" charset="-120"/>
              </a:rPr>
              <a:t>Vivel has a significant profit margin (32.2%). But its sales are low.</a:t>
            </a:r>
            <a:endParaRPr lang="en-US" sz="1100" dirty="0"/>
          </a:p>
        </p:txBody>
      </p:sp>
      <p:sp>
        <p:nvSpPr>
          <p:cNvPr id="11" name="Text 7"/>
          <p:cNvSpPr/>
          <p:nvPr/>
        </p:nvSpPr>
        <p:spPr>
          <a:xfrm>
            <a:off x="7495342" y="5451872"/>
            <a:ext cx="1856542" cy="231934"/>
          </a:xfrm>
          <a:prstGeom prst="rect">
            <a:avLst/>
          </a:prstGeom>
          <a:noFill/>
          <a:ln/>
        </p:spPr>
        <p:txBody>
          <a:bodyPr wrap="none" lIns="0" tIns="0" rIns="0" bIns="0" rtlCol="0" anchor="t"/>
          <a:lstStyle/>
          <a:p>
            <a:pPr marL="0" indent="0" algn="l">
              <a:lnSpc>
                <a:spcPts val="1800"/>
              </a:lnSpc>
              <a:buNone/>
            </a:pPr>
            <a:r>
              <a:rPr lang="en-US" sz="1600" b="1" kern="0" spc="-29" dirty="0">
                <a:solidFill>
                  <a:srgbClr val="FF8AAF"/>
                </a:solidFill>
                <a:latin typeface="Petrona Bold" pitchFamily="34" charset="0"/>
                <a:ea typeface="Petrona Bold" pitchFamily="34" charset="-122"/>
                <a:cs typeface="Petrona Bold" pitchFamily="34" charset="-120"/>
              </a:rPr>
              <a:t>Low-Sales, Low-Profit</a:t>
            </a:r>
            <a:endParaRPr lang="en-US" sz="1600" dirty="0"/>
          </a:p>
        </p:txBody>
      </p:sp>
      <p:sp>
        <p:nvSpPr>
          <p:cNvPr id="12" name="Text 8"/>
          <p:cNvSpPr/>
          <p:nvPr/>
        </p:nvSpPr>
        <p:spPr>
          <a:xfrm>
            <a:off x="7495342" y="5825252"/>
            <a:ext cx="6647617" cy="226219"/>
          </a:xfrm>
          <a:prstGeom prst="rect">
            <a:avLst/>
          </a:prstGeom>
          <a:noFill/>
          <a:ln/>
        </p:spPr>
        <p:txBody>
          <a:bodyPr wrap="none" lIns="0" tIns="0" rIns="0" bIns="0" rtlCol="0" anchor="t"/>
          <a:lstStyle/>
          <a:p>
            <a:pPr marL="0" indent="0" algn="l">
              <a:lnSpc>
                <a:spcPts val="1750"/>
              </a:lnSpc>
              <a:buNone/>
            </a:pPr>
            <a:r>
              <a:rPr lang="en-US" sz="1100" kern="0" spc="-22" dirty="0">
                <a:solidFill>
                  <a:srgbClr val="E0D6DE"/>
                </a:solidFill>
                <a:latin typeface="Inter" pitchFamily="34" charset="0"/>
                <a:ea typeface="Inter" pitchFamily="34" charset="-122"/>
                <a:cs typeface="Inter" pitchFamily="34" charset="-120"/>
              </a:rPr>
              <a:t>Coconut Oil and Dry Beans have low sales and profit margins. They are the least profitable.</a:t>
            </a:r>
            <a:endParaRPr lang="en-US" sz="1100" dirty="0"/>
          </a:p>
        </p:txBody>
      </p:sp>
      <p:sp>
        <p:nvSpPr>
          <p:cNvPr id="13" name="Text 9"/>
          <p:cNvSpPr/>
          <p:nvPr/>
        </p:nvSpPr>
        <p:spPr>
          <a:xfrm>
            <a:off x="495062" y="6390918"/>
            <a:ext cx="1856542" cy="231934"/>
          </a:xfrm>
          <a:prstGeom prst="rect">
            <a:avLst/>
          </a:prstGeom>
          <a:noFill/>
          <a:ln/>
        </p:spPr>
        <p:txBody>
          <a:bodyPr wrap="none" lIns="0" tIns="0" rIns="0" bIns="0" rtlCol="0" anchor="t"/>
          <a:lstStyle/>
          <a:p>
            <a:pPr marL="0" indent="0" algn="l">
              <a:lnSpc>
                <a:spcPts val="1800"/>
              </a:lnSpc>
              <a:buNone/>
            </a:pPr>
            <a:r>
              <a:rPr lang="en-US" sz="1450" b="1" kern="0" spc="-29" dirty="0">
                <a:solidFill>
                  <a:srgbClr val="FF8AAF"/>
                </a:solidFill>
                <a:latin typeface="Petrona Bold" pitchFamily="34" charset="0"/>
                <a:ea typeface="Petrona Bold" pitchFamily="34" charset="-122"/>
                <a:cs typeface="Petrona Bold" pitchFamily="34" charset="-120"/>
              </a:rPr>
              <a:t>Recommendations</a:t>
            </a:r>
            <a:endParaRPr lang="en-US" sz="1450" dirty="0"/>
          </a:p>
        </p:txBody>
      </p:sp>
      <p:sp>
        <p:nvSpPr>
          <p:cNvPr id="14" name="Text 10"/>
          <p:cNvSpPr/>
          <p:nvPr/>
        </p:nvSpPr>
        <p:spPr>
          <a:xfrm>
            <a:off x="495062" y="6835021"/>
            <a:ext cx="13640276" cy="452438"/>
          </a:xfrm>
          <a:prstGeom prst="rect">
            <a:avLst/>
          </a:prstGeom>
          <a:noFill/>
          <a:ln/>
        </p:spPr>
        <p:txBody>
          <a:bodyPr wrap="square" lIns="0" tIns="0" rIns="0" bIns="0" rtlCol="0" anchor="t"/>
          <a:lstStyle/>
          <a:p>
            <a:pPr marL="0" indent="0" algn="l">
              <a:lnSpc>
                <a:spcPts val="1750"/>
              </a:lnSpc>
              <a:buNone/>
            </a:pPr>
            <a:r>
              <a:rPr lang="en-US" sz="1100" kern="0" spc="-22" dirty="0">
                <a:solidFill>
                  <a:srgbClr val="E0D6DE"/>
                </a:solidFill>
                <a:latin typeface="Inter" pitchFamily="34" charset="0"/>
                <a:ea typeface="Inter" pitchFamily="34" charset="-122"/>
                <a:cs typeface="Inter" pitchFamily="34" charset="-120"/>
              </a:rPr>
              <a:t>To increase profitability, it may be beneficial to focus on promoting products with high profit margins and boosting their sales volume. Targeting marketing efforts towards products like Bru and Biscuit could result in significant profit gains. Additionally, considering ways to enhance the visibility and appeal of lower-selling items with high profit margins, such as Vivel, could help improve overall profitability. </a:t>
            </a:r>
            <a:endParaRPr lang="en-US" sz="1100" dirty="0"/>
          </a:p>
        </p:txBody>
      </p:sp>
      <p:sp>
        <p:nvSpPr>
          <p:cNvPr id="15" name="Text 11"/>
          <p:cNvSpPr/>
          <p:nvPr/>
        </p:nvSpPr>
        <p:spPr>
          <a:xfrm>
            <a:off x="495062" y="7446526"/>
            <a:ext cx="13640276" cy="226219"/>
          </a:xfrm>
          <a:prstGeom prst="rect">
            <a:avLst/>
          </a:prstGeom>
          <a:noFill/>
          <a:ln/>
        </p:spPr>
        <p:txBody>
          <a:bodyPr wrap="none" lIns="0" tIns="0" rIns="0" bIns="0" rtlCol="0" anchor="t"/>
          <a:lstStyle/>
          <a:p>
            <a:pPr marL="0" indent="0" algn="l">
              <a:lnSpc>
                <a:spcPts val="1750"/>
              </a:lnSpc>
              <a:buNone/>
            </a:pPr>
            <a:r>
              <a:rPr lang="en-US" sz="1100" kern="0" spc="-22" dirty="0">
                <a:solidFill>
                  <a:srgbClr val="E0D6DE"/>
                </a:solidFill>
                <a:latin typeface="Inter" pitchFamily="34" charset="0"/>
                <a:ea typeface="Inter" pitchFamily="34" charset="-122"/>
                <a:cs typeface="Inter" pitchFamily="34" charset="-120"/>
              </a:rPr>
              <a:t>Also focusing on promoting products with high profit margins of more than 50%  could significantly boost profitability.</a:t>
            </a:r>
            <a:endParaRPr lang="en-US" sz="1100" dirty="0"/>
          </a:p>
        </p:txBody>
      </p:sp>
      <p:pic>
        <p:nvPicPr>
          <p:cNvPr id="16" name="Picture 15">
            <a:extLst>
              <a:ext uri="{FF2B5EF4-FFF2-40B4-BE49-F238E27FC236}">
                <a16:creationId xmlns:a16="http://schemas.microsoft.com/office/drawing/2014/main" id="{E01D2EA9-BDB9-6F54-5415-A9F99AC4F607}"/>
              </a:ext>
            </a:extLst>
          </p:cNvPr>
          <p:cNvPicPr>
            <a:picLocks noChangeAspect="1"/>
          </p:cNvPicPr>
          <p:nvPr/>
        </p:nvPicPr>
        <p:blipFill>
          <a:blip r:embed="rId5"/>
          <a:stretch>
            <a:fillRect/>
          </a:stretch>
        </p:blipFill>
        <p:spPr>
          <a:xfrm>
            <a:off x="12801601" y="7784635"/>
            <a:ext cx="1828800" cy="40963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80000"/>
            </a:srgbClr>
          </a:solidFill>
          <a:ln/>
        </p:spPr>
        <p:txBody>
          <a:bodyPr/>
          <a:lstStyle/>
          <a:p>
            <a:endParaRPr lang="en-US"/>
          </a:p>
        </p:txBody>
      </p:sp>
      <p:sp>
        <p:nvSpPr>
          <p:cNvPr id="4" name="Text 1"/>
          <p:cNvSpPr/>
          <p:nvPr/>
        </p:nvSpPr>
        <p:spPr>
          <a:xfrm>
            <a:off x="793790" y="902970"/>
            <a:ext cx="9594652"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Competitor Analysis:  SWOT Insights</a:t>
            </a:r>
            <a:endParaRPr lang="en-US" sz="4650" dirty="0"/>
          </a:p>
        </p:txBody>
      </p:sp>
      <p:sp>
        <p:nvSpPr>
          <p:cNvPr id="5" name="Shape 2"/>
          <p:cNvSpPr/>
          <p:nvPr/>
        </p:nvSpPr>
        <p:spPr>
          <a:xfrm>
            <a:off x="793790" y="1987391"/>
            <a:ext cx="6408063" cy="2065734"/>
          </a:xfrm>
          <a:prstGeom prst="roundRect">
            <a:avLst>
              <a:gd name="adj" fmla="val 4612"/>
            </a:avLst>
          </a:prstGeom>
          <a:solidFill>
            <a:srgbClr val="2F1D63"/>
          </a:solidFill>
          <a:ln w="7620">
            <a:solidFill>
              <a:srgbClr val="48367C"/>
            </a:solidFill>
            <a:prstDash val="solid"/>
          </a:ln>
        </p:spPr>
        <p:txBody>
          <a:bodyPr/>
          <a:lstStyle/>
          <a:p>
            <a:endParaRPr lang="en-US"/>
          </a:p>
        </p:txBody>
      </p:sp>
      <p:sp>
        <p:nvSpPr>
          <p:cNvPr id="6" name="Text 3"/>
          <p:cNvSpPr/>
          <p:nvPr/>
        </p:nvSpPr>
        <p:spPr>
          <a:xfrm>
            <a:off x="1028224" y="2221825"/>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Strengths</a:t>
            </a:r>
            <a:endParaRPr lang="en-US" sz="2300" dirty="0"/>
          </a:p>
        </p:txBody>
      </p:sp>
      <p:sp>
        <p:nvSpPr>
          <p:cNvPr id="7" name="Text 4"/>
          <p:cNvSpPr/>
          <p:nvPr/>
        </p:nvSpPr>
        <p:spPr>
          <a:xfrm>
            <a:off x="1028224" y="2729984"/>
            <a:ext cx="5939195"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Diverse product range, fast-moving products, visible snack stock, reliable milk supply, home delivery, and soft drinks.</a:t>
            </a:r>
            <a:endParaRPr lang="en-US" sz="1750" dirty="0"/>
          </a:p>
        </p:txBody>
      </p:sp>
      <p:sp>
        <p:nvSpPr>
          <p:cNvPr id="8" name="Shape 5"/>
          <p:cNvSpPr/>
          <p:nvPr/>
        </p:nvSpPr>
        <p:spPr>
          <a:xfrm>
            <a:off x="7428667" y="1987391"/>
            <a:ext cx="6408063" cy="2065734"/>
          </a:xfrm>
          <a:prstGeom prst="roundRect">
            <a:avLst>
              <a:gd name="adj" fmla="val 4612"/>
            </a:avLst>
          </a:prstGeom>
          <a:solidFill>
            <a:srgbClr val="2F1D63"/>
          </a:solidFill>
          <a:ln w="7620">
            <a:solidFill>
              <a:srgbClr val="48367C"/>
            </a:solidFill>
            <a:prstDash val="solid"/>
          </a:ln>
        </p:spPr>
        <p:txBody>
          <a:bodyPr/>
          <a:lstStyle/>
          <a:p>
            <a:endParaRPr lang="en-US"/>
          </a:p>
        </p:txBody>
      </p:sp>
      <p:sp>
        <p:nvSpPr>
          <p:cNvPr id="9" name="Text 6"/>
          <p:cNvSpPr/>
          <p:nvPr/>
        </p:nvSpPr>
        <p:spPr>
          <a:xfrm>
            <a:off x="7663101" y="2221825"/>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Weaknesses</a:t>
            </a:r>
            <a:endParaRPr lang="en-US" sz="2300" dirty="0"/>
          </a:p>
        </p:txBody>
      </p:sp>
      <p:sp>
        <p:nvSpPr>
          <p:cNvPr id="10" name="Text 7"/>
          <p:cNvSpPr/>
          <p:nvPr/>
        </p:nvSpPr>
        <p:spPr>
          <a:xfrm>
            <a:off x="7663101" y="2729984"/>
            <a:ext cx="5939195"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Dependence on regular customers, limited demand for certain products, lack of fresh chicken, and no specialty items.</a:t>
            </a:r>
            <a:endParaRPr lang="en-US" sz="1750" dirty="0"/>
          </a:p>
        </p:txBody>
      </p:sp>
      <p:sp>
        <p:nvSpPr>
          <p:cNvPr id="11" name="Shape 8"/>
          <p:cNvSpPr/>
          <p:nvPr/>
        </p:nvSpPr>
        <p:spPr>
          <a:xfrm>
            <a:off x="793790" y="4279940"/>
            <a:ext cx="6408063" cy="2065734"/>
          </a:xfrm>
          <a:prstGeom prst="roundRect">
            <a:avLst>
              <a:gd name="adj" fmla="val 4612"/>
            </a:avLst>
          </a:prstGeom>
          <a:solidFill>
            <a:srgbClr val="2F1D63"/>
          </a:solidFill>
          <a:ln w="7620">
            <a:solidFill>
              <a:srgbClr val="48367C"/>
            </a:solidFill>
            <a:prstDash val="solid"/>
          </a:ln>
        </p:spPr>
        <p:txBody>
          <a:bodyPr/>
          <a:lstStyle/>
          <a:p>
            <a:endParaRPr lang="en-US"/>
          </a:p>
        </p:txBody>
      </p:sp>
      <p:sp>
        <p:nvSpPr>
          <p:cNvPr id="12" name="Text 9"/>
          <p:cNvSpPr/>
          <p:nvPr/>
        </p:nvSpPr>
        <p:spPr>
          <a:xfrm>
            <a:off x="1028224" y="4514374"/>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Opportunities</a:t>
            </a:r>
            <a:endParaRPr lang="en-US" sz="2300" dirty="0"/>
          </a:p>
        </p:txBody>
      </p:sp>
      <p:sp>
        <p:nvSpPr>
          <p:cNvPr id="13" name="Text 10"/>
          <p:cNvSpPr/>
          <p:nvPr/>
        </p:nvSpPr>
        <p:spPr>
          <a:xfrm>
            <a:off x="1028224" y="5022533"/>
            <a:ext cx="5939195"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Expansion into specialty products, increased home delivery, visibility of niche products, and community engagement.</a:t>
            </a:r>
            <a:endParaRPr lang="en-US" sz="1750" dirty="0"/>
          </a:p>
        </p:txBody>
      </p:sp>
      <p:sp>
        <p:nvSpPr>
          <p:cNvPr id="14" name="Shape 11"/>
          <p:cNvSpPr/>
          <p:nvPr/>
        </p:nvSpPr>
        <p:spPr>
          <a:xfrm>
            <a:off x="7428667" y="4279940"/>
            <a:ext cx="6408063" cy="2065734"/>
          </a:xfrm>
          <a:prstGeom prst="roundRect">
            <a:avLst>
              <a:gd name="adj" fmla="val 4612"/>
            </a:avLst>
          </a:prstGeom>
          <a:solidFill>
            <a:srgbClr val="2F1D63"/>
          </a:solidFill>
          <a:ln w="7620">
            <a:solidFill>
              <a:srgbClr val="48367C"/>
            </a:solidFill>
            <a:prstDash val="solid"/>
          </a:ln>
        </p:spPr>
        <p:txBody>
          <a:bodyPr/>
          <a:lstStyle/>
          <a:p>
            <a:endParaRPr lang="en-US"/>
          </a:p>
        </p:txBody>
      </p:sp>
      <p:sp>
        <p:nvSpPr>
          <p:cNvPr id="15" name="Text 12"/>
          <p:cNvSpPr/>
          <p:nvPr/>
        </p:nvSpPr>
        <p:spPr>
          <a:xfrm>
            <a:off x="7663101" y="4514374"/>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Threats</a:t>
            </a:r>
            <a:endParaRPr lang="en-US" sz="2300" dirty="0"/>
          </a:p>
        </p:txBody>
      </p:sp>
      <p:sp>
        <p:nvSpPr>
          <p:cNvPr id="16" name="Text 13"/>
          <p:cNvSpPr/>
          <p:nvPr/>
        </p:nvSpPr>
        <p:spPr>
          <a:xfrm>
            <a:off x="7663101" y="5022533"/>
            <a:ext cx="5939195"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Competition from fresh products, price competition, less recognition, and customer loyalty shifts.</a:t>
            </a:r>
            <a:endParaRPr lang="en-US" sz="1750" dirty="0"/>
          </a:p>
        </p:txBody>
      </p:sp>
      <p:sp>
        <p:nvSpPr>
          <p:cNvPr id="17" name="Text 14"/>
          <p:cNvSpPr/>
          <p:nvPr/>
        </p:nvSpPr>
        <p:spPr>
          <a:xfrm>
            <a:off x="793790" y="6600825"/>
            <a:ext cx="130428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A SWOT analysis reveals the shop's strengths in variety and product freshness, weaknesses in customer dependence and limited product range, opportunities for expansion, and threats from competitors' offerings and pricing strategies.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42342" y="847606"/>
            <a:ext cx="10910173" cy="602218"/>
          </a:xfrm>
          <a:prstGeom prst="rect">
            <a:avLst/>
          </a:prstGeom>
          <a:noFill/>
          <a:ln/>
        </p:spPr>
        <p:txBody>
          <a:bodyPr wrap="none" lIns="0" tIns="0" rIns="0" bIns="0" rtlCol="0" anchor="t"/>
          <a:lstStyle/>
          <a:p>
            <a:pPr marL="0" indent="0" algn="l">
              <a:lnSpc>
                <a:spcPts val="4700"/>
              </a:lnSpc>
              <a:buNone/>
            </a:pPr>
            <a:r>
              <a:rPr lang="en-US" sz="3750" b="1" kern="0" spc="-76" dirty="0">
                <a:solidFill>
                  <a:srgbClr val="FF8AAF"/>
                </a:solidFill>
                <a:latin typeface="Petrona Bold" pitchFamily="34" charset="0"/>
                <a:ea typeface="Petrona Bold" pitchFamily="34" charset="-122"/>
                <a:cs typeface="Petrona Bold" pitchFamily="34" charset="-120"/>
              </a:rPr>
              <a:t>Inventory Management and Product Diversification</a:t>
            </a:r>
            <a:endParaRPr lang="en-US" sz="3750" dirty="0"/>
          </a:p>
        </p:txBody>
      </p:sp>
      <p:sp>
        <p:nvSpPr>
          <p:cNvPr id="3" name="Shape 1"/>
          <p:cNvSpPr/>
          <p:nvPr/>
        </p:nvSpPr>
        <p:spPr>
          <a:xfrm>
            <a:off x="642342" y="1931551"/>
            <a:ext cx="412909" cy="412909"/>
          </a:xfrm>
          <a:prstGeom prst="roundRect">
            <a:avLst>
              <a:gd name="adj" fmla="val 18670"/>
            </a:avLst>
          </a:prstGeom>
          <a:solidFill>
            <a:srgbClr val="2F1D63"/>
          </a:solidFill>
          <a:ln w="7620">
            <a:solidFill>
              <a:srgbClr val="48367C"/>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704255" y="1957328"/>
            <a:ext cx="289084" cy="361355"/>
          </a:xfrm>
          <a:prstGeom prst="rect">
            <a:avLst/>
          </a:prstGeom>
        </p:spPr>
      </p:pic>
      <p:sp>
        <p:nvSpPr>
          <p:cNvPr id="5" name="Text 2"/>
          <p:cNvSpPr/>
          <p:nvPr/>
        </p:nvSpPr>
        <p:spPr>
          <a:xfrm>
            <a:off x="1238726" y="1931551"/>
            <a:ext cx="3499723" cy="300990"/>
          </a:xfrm>
          <a:prstGeom prst="rect">
            <a:avLst/>
          </a:prstGeom>
          <a:noFill/>
          <a:ln/>
        </p:spPr>
        <p:txBody>
          <a:bodyPr wrap="none" lIns="0" tIns="0" rIns="0" bIns="0" rtlCol="0" anchor="t"/>
          <a:lstStyle/>
          <a:p>
            <a:pPr marL="0" indent="0" algn="l">
              <a:lnSpc>
                <a:spcPts val="2350"/>
              </a:lnSpc>
              <a:buNone/>
            </a:pPr>
            <a:r>
              <a:rPr lang="en-US" sz="1850" b="1" kern="0" spc="-38" dirty="0">
                <a:solidFill>
                  <a:srgbClr val="E0D6DE"/>
                </a:solidFill>
                <a:latin typeface="Petrona Bold" pitchFamily="34" charset="0"/>
                <a:ea typeface="Petrona Bold" pitchFamily="34" charset="-122"/>
                <a:cs typeface="Petrona Bold" pitchFamily="34" charset="-120"/>
              </a:rPr>
              <a:t>Real-Time Tracking and Analysis</a:t>
            </a:r>
            <a:endParaRPr lang="en-US" sz="1850" dirty="0"/>
          </a:p>
        </p:txBody>
      </p:sp>
      <p:sp>
        <p:nvSpPr>
          <p:cNvPr id="6" name="Text 3"/>
          <p:cNvSpPr/>
          <p:nvPr/>
        </p:nvSpPr>
        <p:spPr>
          <a:xfrm>
            <a:off x="1238726" y="2342555"/>
            <a:ext cx="5984796" cy="587454"/>
          </a:xfrm>
          <a:prstGeom prst="rect">
            <a:avLst/>
          </a:prstGeom>
          <a:noFill/>
          <a:ln/>
        </p:spPr>
        <p:txBody>
          <a:bodyPr wrap="square" lIns="0" tIns="0" rIns="0" bIns="0" rtlCol="0" anchor="t"/>
          <a:lstStyle/>
          <a:p>
            <a:pPr marL="0" indent="0" algn="l">
              <a:lnSpc>
                <a:spcPts val="2300"/>
              </a:lnSpc>
              <a:buNone/>
            </a:pPr>
            <a:r>
              <a:rPr lang="en-US" sz="1400" kern="0" spc="-29" dirty="0">
                <a:solidFill>
                  <a:srgbClr val="E0D6DE"/>
                </a:solidFill>
                <a:latin typeface="Inter" pitchFamily="34" charset="0"/>
                <a:ea typeface="Inter" pitchFamily="34" charset="-122"/>
                <a:cs typeface="Inter" pitchFamily="34" charset="-120"/>
              </a:rPr>
              <a:t>Implement tools to track inventory in real time and regularly analyze sales data to adjust inventory planning.</a:t>
            </a:r>
            <a:endParaRPr lang="en-US" sz="1400" dirty="0"/>
          </a:p>
        </p:txBody>
      </p:sp>
      <p:sp>
        <p:nvSpPr>
          <p:cNvPr id="7" name="Shape 4"/>
          <p:cNvSpPr/>
          <p:nvPr/>
        </p:nvSpPr>
        <p:spPr>
          <a:xfrm>
            <a:off x="7406997" y="1931551"/>
            <a:ext cx="412909" cy="412909"/>
          </a:xfrm>
          <a:prstGeom prst="roundRect">
            <a:avLst>
              <a:gd name="adj" fmla="val 18670"/>
            </a:avLst>
          </a:prstGeom>
          <a:solidFill>
            <a:srgbClr val="2F1D63"/>
          </a:solidFill>
          <a:ln w="7620">
            <a:solidFill>
              <a:srgbClr val="48367C"/>
            </a:solidFill>
            <a:prstDash val="solid"/>
          </a:ln>
        </p:spPr>
        <p:txBody>
          <a:bodyPr/>
          <a:lstStyle/>
          <a:p>
            <a:endParaRPr lang="en-US"/>
          </a:p>
        </p:txBody>
      </p:sp>
      <p:pic>
        <p:nvPicPr>
          <p:cNvPr id="8" name="Image 1" descr="preencoded.png"/>
          <p:cNvPicPr>
            <a:picLocks noChangeAspect="1"/>
          </p:cNvPicPr>
          <p:nvPr/>
        </p:nvPicPr>
        <p:blipFill>
          <a:blip r:embed="rId4"/>
          <a:stretch>
            <a:fillRect/>
          </a:stretch>
        </p:blipFill>
        <p:spPr>
          <a:xfrm>
            <a:off x="7468910" y="1957328"/>
            <a:ext cx="289084" cy="361355"/>
          </a:xfrm>
          <a:prstGeom prst="rect">
            <a:avLst/>
          </a:prstGeom>
        </p:spPr>
      </p:pic>
      <p:sp>
        <p:nvSpPr>
          <p:cNvPr id="9" name="Text 5"/>
          <p:cNvSpPr/>
          <p:nvPr/>
        </p:nvSpPr>
        <p:spPr>
          <a:xfrm>
            <a:off x="8003381" y="1931551"/>
            <a:ext cx="2408992" cy="300990"/>
          </a:xfrm>
          <a:prstGeom prst="rect">
            <a:avLst/>
          </a:prstGeom>
          <a:noFill/>
          <a:ln/>
        </p:spPr>
        <p:txBody>
          <a:bodyPr wrap="none" lIns="0" tIns="0" rIns="0" bIns="0" rtlCol="0" anchor="t"/>
          <a:lstStyle/>
          <a:p>
            <a:pPr marL="0" indent="0" algn="l">
              <a:lnSpc>
                <a:spcPts val="2350"/>
              </a:lnSpc>
              <a:buNone/>
            </a:pPr>
            <a:r>
              <a:rPr lang="en-US" sz="1850" b="1" kern="0" spc="-38" dirty="0">
                <a:solidFill>
                  <a:srgbClr val="E0D6DE"/>
                </a:solidFill>
                <a:latin typeface="Petrona Bold" pitchFamily="34" charset="0"/>
                <a:ea typeface="Petrona Bold" pitchFamily="34" charset="-122"/>
                <a:cs typeface="Petrona Bold" pitchFamily="34" charset="-120"/>
              </a:rPr>
              <a:t>High-Margin Focus </a:t>
            </a:r>
            <a:endParaRPr lang="en-US" sz="1850" dirty="0"/>
          </a:p>
        </p:txBody>
      </p:sp>
      <p:sp>
        <p:nvSpPr>
          <p:cNvPr id="10" name="Text 6"/>
          <p:cNvSpPr/>
          <p:nvPr/>
        </p:nvSpPr>
        <p:spPr>
          <a:xfrm>
            <a:off x="8003381" y="2342555"/>
            <a:ext cx="5984796" cy="587454"/>
          </a:xfrm>
          <a:prstGeom prst="rect">
            <a:avLst/>
          </a:prstGeom>
          <a:noFill/>
          <a:ln/>
        </p:spPr>
        <p:txBody>
          <a:bodyPr wrap="square" lIns="0" tIns="0" rIns="0" bIns="0" rtlCol="0" anchor="t"/>
          <a:lstStyle/>
          <a:p>
            <a:pPr marL="0" indent="0" algn="l">
              <a:lnSpc>
                <a:spcPts val="2300"/>
              </a:lnSpc>
              <a:buNone/>
            </a:pPr>
            <a:r>
              <a:rPr lang="en-US" sz="1400" kern="0" spc="-29" dirty="0">
                <a:solidFill>
                  <a:srgbClr val="E0D6DE"/>
                </a:solidFill>
                <a:latin typeface="Inter" pitchFamily="34" charset="0"/>
                <a:ea typeface="Inter" pitchFamily="34" charset="-122"/>
                <a:cs typeface="Inter" pitchFamily="34" charset="-120"/>
              </a:rPr>
              <a:t>Prioritize sodas for stock and visibility to boost its demand and overall profitability.</a:t>
            </a:r>
            <a:endParaRPr lang="en-US" sz="1400" dirty="0"/>
          </a:p>
        </p:txBody>
      </p:sp>
      <p:sp>
        <p:nvSpPr>
          <p:cNvPr id="11" name="Shape 7"/>
          <p:cNvSpPr/>
          <p:nvPr/>
        </p:nvSpPr>
        <p:spPr>
          <a:xfrm>
            <a:off x="642342" y="3319939"/>
            <a:ext cx="412909" cy="412909"/>
          </a:xfrm>
          <a:prstGeom prst="roundRect">
            <a:avLst>
              <a:gd name="adj" fmla="val 18670"/>
            </a:avLst>
          </a:prstGeom>
          <a:solidFill>
            <a:srgbClr val="2F1D63"/>
          </a:solidFill>
          <a:ln w="7620">
            <a:solidFill>
              <a:srgbClr val="48367C"/>
            </a:solidFill>
            <a:prstDash val="solid"/>
          </a:ln>
        </p:spPr>
        <p:txBody>
          <a:bodyPr/>
          <a:lstStyle/>
          <a:p>
            <a:endParaRPr lang="en-US"/>
          </a:p>
        </p:txBody>
      </p:sp>
      <p:pic>
        <p:nvPicPr>
          <p:cNvPr id="12" name="Image 2" descr="preencoded.png"/>
          <p:cNvPicPr>
            <a:picLocks noChangeAspect="1"/>
          </p:cNvPicPr>
          <p:nvPr/>
        </p:nvPicPr>
        <p:blipFill>
          <a:blip r:embed="rId5"/>
          <a:stretch>
            <a:fillRect/>
          </a:stretch>
        </p:blipFill>
        <p:spPr>
          <a:xfrm>
            <a:off x="704255" y="3345716"/>
            <a:ext cx="289084" cy="361355"/>
          </a:xfrm>
          <a:prstGeom prst="rect">
            <a:avLst/>
          </a:prstGeom>
        </p:spPr>
      </p:pic>
      <p:sp>
        <p:nvSpPr>
          <p:cNvPr id="13" name="Text 8"/>
          <p:cNvSpPr/>
          <p:nvPr/>
        </p:nvSpPr>
        <p:spPr>
          <a:xfrm>
            <a:off x="1238726" y="3319939"/>
            <a:ext cx="2408992" cy="300990"/>
          </a:xfrm>
          <a:prstGeom prst="rect">
            <a:avLst/>
          </a:prstGeom>
          <a:noFill/>
          <a:ln/>
        </p:spPr>
        <p:txBody>
          <a:bodyPr wrap="none" lIns="0" tIns="0" rIns="0" bIns="0" rtlCol="0" anchor="t"/>
          <a:lstStyle/>
          <a:p>
            <a:pPr marL="0" indent="0" algn="l">
              <a:lnSpc>
                <a:spcPts val="2350"/>
              </a:lnSpc>
              <a:buNone/>
            </a:pPr>
            <a:r>
              <a:rPr lang="en-US" sz="1850" b="1" kern="0" spc="-38" dirty="0">
                <a:solidFill>
                  <a:srgbClr val="E0D6DE"/>
                </a:solidFill>
                <a:latin typeface="Petrona Bold" pitchFamily="34" charset="0"/>
                <a:ea typeface="Petrona Bold" pitchFamily="34" charset="-122"/>
                <a:cs typeface="Petrona Bold" pitchFamily="34" charset="-120"/>
              </a:rPr>
              <a:t>Strategic Promotions</a:t>
            </a:r>
            <a:endParaRPr lang="en-US" sz="1850" dirty="0"/>
          </a:p>
        </p:txBody>
      </p:sp>
      <p:sp>
        <p:nvSpPr>
          <p:cNvPr id="14" name="Text 9"/>
          <p:cNvSpPr/>
          <p:nvPr/>
        </p:nvSpPr>
        <p:spPr>
          <a:xfrm>
            <a:off x="1238726" y="3730942"/>
            <a:ext cx="5984796" cy="1174909"/>
          </a:xfrm>
          <a:prstGeom prst="rect">
            <a:avLst/>
          </a:prstGeom>
          <a:noFill/>
          <a:ln/>
        </p:spPr>
        <p:txBody>
          <a:bodyPr wrap="square" lIns="0" tIns="0" rIns="0" bIns="0" rtlCol="0" anchor="t"/>
          <a:lstStyle/>
          <a:p>
            <a:pPr marL="0" indent="0" algn="l">
              <a:lnSpc>
                <a:spcPts val="2300"/>
              </a:lnSpc>
              <a:buNone/>
            </a:pPr>
            <a:r>
              <a:rPr lang="en-US" sz="1400" kern="0" spc="-29" dirty="0">
                <a:solidFill>
                  <a:srgbClr val="E0D6DE"/>
                </a:solidFill>
                <a:latin typeface="Inter" pitchFamily="34" charset="0"/>
                <a:ea typeface="Inter" pitchFamily="34" charset="-122"/>
                <a:cs typeface="Inter" pitchFamily="34" charset="-120"/>
              </a:rPr>
              <a:t>Optimize slow-moving inventory with seasonal offers, targeted discounts, or value packs (e.g., "Buy 1, Get 1 Free"), especially on high-sale days like Fridays. Negotiate with suppliers for returns or trade-offs to manage inventory effectively.</a:t>
            </a:r>
            <a:endParaRPr lang="en-US" sz="1400" dirty="0"/>
          </a:p>
        </p:txBody>
      </p:sp>
      <p:sp>
        <p:nvSpPr>
          <p:cNvPr id="15" name="Shape 10"/>
          <p:cNvSpPr/>
          <p:nvPr/>
        </p:nvSpPr>
        <p:spPr>
          <a:xfrm>
            <a:off x="7406997" y="3319939"/>
            <a:ext cx="412909" cy="412909"/>
          </a:xfrm>
          <a:prstGeom prst="roundRect">
            <a:avLst>
              <a:gd name="adj" fmla="val 18670"/>
            </a:avLst>
          </a:prstGeom>
          <a:solidFill>
            <a:srgbClr val="2F1D63"/>
          </a:solidFill>
          <a:ln w="7620">
            <a:solidFill>
              <a:srgbClr val="48367C"/>
            </a:solidFill>
            <a:prstDash val="solid"/>
          </a:ln>
        </p:spPr>
        <p:txBody>
          <a:bodyPr/>
          <a:lstStyle/>
          <a:p>
            <a:endParaRPr lang="en-US"/>
          </a:p>
        </p:txBody>
      </p:sp>
      <p:pic>
        <p:nvPicPr>
          <p:cNvPr id="16" name="Image 3" descr="preencoded.png"/>
          <p:cNvPicPr>
            <a:picLocks noChangeAspect="1"/>
          </p:cNvPicPr>
          <p:nvPr/>
        </p:nvPicPr>
        <p:blipFill>
          <a:blip r:embed="rId6"/>
          <a:stretch>
            <a:fillRect/>
          </a:stretch>
        </p:blipFill>
        <p:spPr>
          <a:xfrm>
            <a:off x="7468910" y="3345716"/>
            <a:ext cx="289084" cy="361355"/>
          </a:xfrm>
          <a:prstGeom prst="rect">
            <a:avLst/>
          </a:prstGeom>
        </p:spPr>
      </p:pic>
      <p:sp>
        <p:nvSpPr>
          <p:cNvPr id="17" name="Text 11"/>
          <p:cNvSpPr/>
          <p:nvPr/>
        </p:nvSpPr>
        <p:spPr>
          <a:xfrm>
            <a:off x="8003381" y="3319939"/>
            <a:ext cx="4314825" cy="300990"/>
          </a:xfrm>
          <a:prstGeom prst="rect">
            <a:avLst/>
          </a:prstGeom>
          <a:noFill/>
          <a:ln/>
        </p:spPr>
        <p:txBody>
          <a:bodyPr wrap="none" lIns="0" tIns="0" rIns="0" bIns="0" rtlCol="0" anchor="t"/>
          <a:lstStyle/>
          <a:p>
            <a:pPr marL="0" indent="0" algn="l">
              <a:lnSpc>
                <a:spcPts val="2350"/>
              </a:lnSpc>
              <a:buNone/>
            </a:pPr>
            <a:r>
              <a:rPr lang="en-US" sz="1850" b="1" kern="0" spc="-38" dirty="0">
                <a:solidFill>
                  <a:srgbClr val="E0D6DE"/>
                </a:solidFill>
                <a:latin typeface="Petrona Bold" pitchFamily="34" charset="0"/>
                <a:ea typeface="Petrona Bold" pitchFamily="34" charset="-122"/>
                <a:cs typeface="Petrona Bold" pitchFamily="34" charset="-120"/>
              </a:rPr>
              <a:t>Stock Planning for Fast-Selling Products </a:t>
            </a:r>
            <a:endParaRPr lang="en-US" sz="1850" dirty="0"/>
          </a:p>
        </p:txBody>
      </p:sp>
      <p:sp>
        <p:nvSpPr>
          <p:cNvPr id="18" name="Text 12"/>
          <p:cNvSpPr/>
          <p:nvPr/>
        </p:nvSpPr>
        <p:spPr>
          <a:xfrm>
            <a:off x="8003381" y="3730942"/>
            <a:ext cx="5984796" cy="881182"/>
          </a:xfrm>
          <a:prstGeom prst="rect">
            <a:avLst/>
          </a:prstGeom>
          <a:noFill/>
          <a:ln/>
        </p:spPr>
        <p:txBody>
          <a:bodyPr wrap="square" lIns="0" tIns="0" rIns="0" bIns="0" rtlCol="0" anchor="t"/>
          <a:lstStyle/>
          <a:p>
            <a:pPr marL="0" indent="0" algn="l">
              <a:lnSpc>
                <a:spcPts val="2300"/>
              </a:lnSpc>
              <a:buNone/>
            </a:pPr>
            <a:r>
              <a:rPr lang="en-US" sz="1400" kern="0" spc="-29" dirty="0">
                <a:solidFill>
                  <a:srgbClr val="E0D6DE"/>
                </a:solidFill>
                <a:latin typeface="Inter" pitchFamily="34" charset="0"/>
                <a:ea typeface="Inter" pitchFamily="34" charset="-122"/>
                <a:cs typeface="Inter" pitchFamily="34" charset="-120"/>
              </a:rPr>
              <a:t>Ensure regular availability of high-demand items like milk and introduce complementary dairy snacks to boost sales. Implement stock planning to prevent shortages and meet customer demand efficiently</a:t>
            </a:r>
            <a:endParaRPr lang="en-US" sz="1400" dirty="0"/>
          </a:p>
        </p:txBody>
      </p:sp>
      <p:sp>
        <p:nvSpPr>
          <p:cNvPr id="19" name="Shape 13"/>
          <p:cNvSpPr/>
          <p:nvPr/>
        </p:nvSpPr>
        <p:spPr>
          <a:xfrm>
            <a:off x="642342" y="5295781"/>
            <a:ext cx="412909" cy="412909"/>
          </a:xfrm>
          <a:prstGeom prst="roundRect">
            <a:avLst>
              <a:gd name="adj" fmla="val 18670"/>
            </a:avLst>
          </a:prstGeom>
          <a:solidFill>
            <a:srgbClr val="2F1D63"/>
          </a:solidFill>
          <a:ln w="7620">
            <a:solidFill>
              <a:srgbClr val="48367C"/>
            </a:solidFill>
            <a:prstDash val="solid"/>
          </a:ln>
        </p:spPr>
        <p:txBody>
          <a:bodyPr/>
          <a:lstStyle/>
          <a:p>
            <a:endParaRPr lang="en-US"/>
          </a:p>
        </p:txBody>
      </p:sp>
      <p:pic>
        <p:nvPicPr>
          <p:cNvPr id="20" name="Image 4" descr="preencoded.png"/>
          <p:cNvPicPr>
            <a:picLocks noChangeAspect="1"/>
          </p:cNvPicPr>
          <p:nvPr/>
        </p:nvPicPr>
        <p:blipFill>
          <a:blip r:embed="rId7"/>
          <a:stretch>
            <a:fillRect/>
          </a:stretch>
        </p:blipFill>
        <p:spPr>
          <a:xfrm>
            <a:off x="704255" y="5321558"/>
            <a:ext cx="289084" cy="361355"/>
          </a:xfrm>
          <a:prstGeom prst="rect">
            <a:avLst/>
          </a:prstGeom>
        </p:spPr>
      </p:pic>
      <p:sp>
        <p:nvSpPr>
          <p:cNvPr id="21" name="Text 14"/>
          <p:cNvSpPr/>
          <p:nvPr/>
        </p:nvSpPr>
        <p:spPr>
          <a:xfrm>
            <a:off x="1238726" y="5295781"/>
            <a:ext cx="2540675" cy="300990"/>
          </a:xfrm>
          <a:prstGeom prst="rect">
            <a:avLst/>
          </a:prstGeom>
          <a:noFill/>
          <a:ln/>
        </p:spPr>
        <p:txBody>
          <a:bodyPr wrap="none" lIns="0" tIns="0" rIns="0" bIns="0" rtlCol="0" anchor="t"/>
          <a:lstStyle/>
          <a:p>
            <a:pPr marL="0" indent="0" algn="l">
              <a:lnSpc>
                <a:spcPts val="2350"/>
              </a:lnSpc>
              <a:buNone/>
            </a:pPr>
            <a:r>
              <a:rPr lang="en-US" sz="1850" b="1" kern="0" spc="-38" dirty="0">
                <a:solidFill>
                  <a:srgbClr val="E0D6DE"/>
                </a:solidFill>
                <a:latin typeface="Petrona Bold" pitchFamily="34" charset="0"/>
                <a:ea typeface="Petrona Bold" pitchFamily="34" charset="-122"/>
                <a:cs typeface="Petrona Bold" pitchFamily="34" charset="-120"/>
              </a:rPr>
              <a:t>High-Visibility Shelving</a:t>
            </a:r>
            <a:endParaRPr lang="en-US" sz="1850" dirty="0"/>
          </a:p>
        </p:txBody>
      </p:sp>
      <p:sp>
        <p:nvSpPr>
          <p:cNvPr id="22" name="Text 15"/>
          <p:cNvSpPr/>
          <p:nvPr/>
        </p:nvSpPr>
        <p:spPr>
          <a:xfrm>
            <a:off x="1238726" y="5706785"/>
            <a:ext cx="5984796" cy="881182"/>
          </a:xfrm>
          <a:prstGeom prst="rect">
            <a:avLst/>
          </a:prstGeom>
          <a:noFill/>
          <a:ln/>
        </p:spPr>
        <p:txBody>
          <a:bodyPr wrap="square" lIns="0" tIns="0" rIns="0" bIns="0" rtlCol="0" anchor="t"/>
          <a:lstStyle/>
          <a:p>
            <a:pPr marL="0" indent="0" algn="l">
              <a:lnSpc>
                <a:spcPts val="2300"/>
              </a:lnSpc>
              <a:buNone/>
            </a:pPr>
            <a:r>
              <a:rPr lang="en-US" sz="1400" kern="0" spc="-29" dirty="0">
                <a:solidFill>
                  <a:srgbClr val="E0D6DE"/>
                </a:solidFill>
                <a:latin typeface="Inter" pitchFamily="34" charset="0"/>
                <a:ea typeface="Inter" pitchFamily="34" charset="-122"/>
                <a:cs typeface="Inter" pitchFamily="34" charset="-120"/>
              </a:rPr>
              <a:t>Place top-selling or bundled items like dairy products and complementary products</a:t>
            </a:r>
            <a:r>
              <a:rPr lang="en-US" sz="1400" b="1" kern="0" spc="-29" dirty="0">
                <a:solidFill>
                  <a:srgbClr val="E0D6DE"/>
                </a:solidFill>
                <a:latin typeface="Inter" pitchFamily="34" charset="0"/>
                <a:ea typeface="Inter" pitchFamily="34" charset="-122"/>
                <a:cs typeface="Inter" pitchFamily="34" charset="-120"/>
              </a:rPr>
              <a:t> </a:t>
            </a:r>
            <a:r>
              <a:rPr lang="en-US" sz="1400" kern="0" spc="-29" dirty="0">
                <a:solidFill>
                  <a:srgbClr val="E0D6DE"/>
                </a:solidFill>
                <a:latin typeface="Inter" pitchFamily="34" charset="0"/>
                <a:ea typeface="Inter" pitchFamily="34" charset="-122"/>
                <a:cs typeface="Inter" pitchFamily="34" charset="-120"/>
              </a:rPr>
              <a:t>at the front transparent shelves to attract customer attention and boost sales.</a:t>
            </a:r>
            <a:endParaRPr lang="en-US" sz="1400" dirty="0"/>
          </a:p>
        </p:txBody>
      </p:sp>
      <p:sp>
        <p:nvSpPr>
          <p:cNvPr id="23" name="Shape 16"/>
          <p:cNvSpPr/>
          <p:nvPr/>
        </p:nvSpPr>
        <p:spPr>
          <a:xfrm>
            <a:off x="7406997" y="5295781"/>
            <a:ext cx="412909" cy="412909"/>
          </a:xfrm>
          <a:prstGeom prst="roundRect">
            <a:avLst>
              <a:gd name="adj" fmla="val 18670"/>
            </a:avLst>
          </a:prstGeom>
          <a:solidFill>
            <a:srgbClr val="2F1D63"/>
          </a:solidFill>
          <a:ln w="7620">
            <a:solidFill>
              <a:srgbClr val="48367C"/>
            </a:solidFill>
            <a:prstDash val="solid"/>
          </a:ln>
        </p:spPr>
        <p:txBody>
          <a:bodyPr/>
          <a:lstStyle/>
          <a:p>
            <a:endParaRPr lang="en-US"/>
          </a:p>
        </p:txBody>
      </p:sp>
      <p:pic>
        <p:nvPicPr>
          <p:cNvPr id="24" name="Image 5" descr="preencoded.png"/>
          <p:cNvPicPr>
            <a:picLocks noChangeAspect="1"/>
          </p:cNvPicPr>
          <p:nvPr/>
        </p:nvPicPr>
        <p:blipFill>
          <a:blip r:embed="rId8"/>
          <a:stretch>
            <a:fillRect/>
          </a:stretch>
        </p:blipFill>
        <p:spPr>
          <a:xfrm>
            <a:off x="7468910" y="5321558"/>
            <a:ext cx="289084" cy="361355"/>
          </a:xfrm>
          <a:prstGeom prst="rect">
            <a:avLst/>
          </a:prstGeom>
        </p:spPr>
      </p:pic>
      <p:sp>
        <p:nvSpPr>
          <p:cNvPr id="25" name="Text 17"/>
          <p:cNvSpPr/>
          <p:nvPr/>
        </p:nvSpPr>
        <p:spPr>
          <a:xfrm>
            <a:off x="8003381" y="5295781"/>
            <a:ext cx="5245537" cy="300990"/>
          </a:xfrm>
          <a:prstGeom prst="rect">
            <a:avLst/>
          </a:prstGeom>
          <a:noFill/>
          <a:ln/>
        </p:spPr>
        <p:txBody>
          <a:bodyPr wrap="none" lIns="0" tIns="0" rIns="0" bIns="0" rtlCol="0" anchor="t"/>
          <a:lstStyle/>
          <a:p>
            <a:pPr marL="0" indent="0" algn="l">
              <a:lnSpc>
                <a:spcPts val="2350"/>
              </a:lnSpc>
              <a:buNone/>
            </a:pPr>
            <a:r>
              <a:rPr lang="en-US" sz="1850" b="1" kern="0" spc="-38" dirty="0">
                <a:solidFill>
                  <a:srgbClr val="E0D6DE"/>
                </a:solidFill>
                <a:latin typeface="Petrona Bold" pitchFamily="34" charset="0"/>
                <a:ea typeface="Petrona Bold" pitchFamily="34" charset="-122"/>
                <a:cs typeface="Petrona Bold" pitchFamily="34" charset="-120"/>
              </a:rPr>
              <a:t>Lemon Juice as a High-Margin Alternative to Soda</a:t>
            </a:r>
            <a:endParaRPr lang="en-US" sz="1850" dirty="0"/>
          </a:p>
        </p:txBody>
      </p:sp>
      <p:sp>
        <p:nvSpPr>
          <p:cNvPr id="26" name="Text 18"/>
          <p:cNvSpPr/>
          <p:nvPr/>
        </p:nvSpPr>
        <p:spPr>
          <a:xfrm>
            <a:off x="8003381" y="5706785"/>
            <a:ext cx="5984796" cy="881182"/>
          </a:xfrm>
          <a:prstGeom prst="rect">
            <a:avLst/>
          </a:prstGeom>
          <a:noFill/>
          <a:ln/>
        </p:spPr>
        <p:txBody>
          <a:bodyPr wrap="square" lIns="0" tIns="0" rIns="0" bIns="0" rtlCol="0" anchor="t"/>
          <a:lstStyle/>
          <a:p>
            <a:pPr marL="0" indent="0" algn="l">
              <a:lnSpc>
                <a:spcPts val="2300"/>
              </a:lnSpc>
              <a:buNone/>
            </a:pPr>
            <a:r>
              <a:rPr lang="en-US" sz="1400" kern="0" spc="-29" dirty="0">
                <a:solidFill>
                  <a:srgbClr val="E0D6DE"/>
                </a:solidFill>
                <a:latin typeface="Inter" pitchFamily="34" charset="0"/>
                <a:ea typeface="Inter" pitchFamily="34" charset="-122"/>
                <a:cs typeface="Inter" pitchFamily="34" charset="-120"/>
              </a:rPr>
              <a:t>Replace soda with lemon juice to leverage higher margins and boost profits. Conduct market analysis to gauge consumer preference and diversify the product range for business growth.</a:t>
            </a:r>
            <a:endParaRPr lang="en-US" sz="1400" dirty="0"/>
          </a:p>
        </p:txBody>
      </p:sp>
      <p:sp>
        <p:nvSpPr>
          <p:cNvPr id="27" name="Text 19"/>
          <p:cNvSpPr/>
          <p:nvPr/>
        </p:nvSpPr>
        <p:spPr>
          <a:xfrm>
            <a:off x="642342" y="6794421"/>
            <a:ext cx="13345716" cy="587454"/>
          </a:xfrm>
          <a:prstGeom prst="rect">
            <a:avLst/>
          </a:prstGeom>
          <a:noFill/>
          <a:ln/>
        </p:spPr>
        <p:txBody>
          <a:bodyPr wrap="square" lIns="0" tIns="0" rIns="0" bIns="0" rtlCol="0" anchor="t"/>
          <a:lstStyle/>
          <a:p>
            <a:pPr marL="0" indent="0" algn="l">
              <a:lnSpc>
                <a:spcPts val="2300"/>
              </a:lnSpc>
              <a:buNone/>
            </a:pPr>
            <a:r>
              <a:rPr lang="en-US" sz="1400" kern="0" spc="-29" dirty="0">
                <a:solidFill>
                  <a:srgbClr val="E0D6DE"/>
                </a:solidFill>
                <a:latin typeface="Inter" pitchFamily="34" charset="0"/>
                <a:ea typeface="Inter" pitchFamily="34" charset="-122"/>
                <a:cs typeface="Inter" pitchFamily="34" charset="-120"/>
              </a:rPr>
              <a:t>Focus on high-margin products like sodas, implement real-time inventory tracking, analyze sales data regularly, and optimize slow-moving inventory with strategic promotions to improve overall profitability and reduce stockouts.</a:t>
            </a:r>
            <a:endParaRPr lang="en-US" sz="1400" dirty="0"/>
          </a:p>
        </p:txBody>
      </p:sp>
      <p:pic>
        <p:nvPicPr>
          <p:cNvPr id="28" name="Picture 27">
            <a:extLst>
              <a:ext uri="{FF2B5EF4-FFF2-40B4-BE49-F238E27FC236}">
                <a16:creationId xmlns:a16="http://schemas.microsoft.com/office/drawing/2014/main" id="{2068D685-B2E5-5B8B-C321-347A61DB495C}"/>
              </a:ext>
            </a:extLst>
          </p:cNvPr>
          <p:cNvPicPr>
            <a:picLocks noChangeAspect="1"/>
          </p:cNvPicPr>
          <p:nvPr/>
        </p:nvPicPr>
        <p:blipFill>
          <a:blip r:embed="rId9"/>
          <a:stretch>
            <a:fillRect/>
          </a:stretch>
        </p:blipFill>
        <p:spPr>
          <a:xfrm>
            <a:off x="12801601" y="7784635"/>
            <a:ext cx="1828800" cy="40963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9250" y="831056"/>
            <a:ext cx="7805499" cy="1254919"/>
          </a:xfrm>
          <a:prstGeom prst="rect">
            <a:avLst/>
          </a:prstGeom>
          <a:noFill/>
          <a:ln/>
        </p:spPr>
        <p:txBody>
          <a:bodyPr wrap="square" lIns="0" tIns="0" rIns="0" bIns="0" rtlCol="0" anchor="t"/>
          <a:lstStyle/>
          <a:p>
            <a:pPr marL="0" indent="0" algn="l">
              <a:lnSpc>
                <a:spcPts val="4900"/>
              </a:lnSpc>
              <a:buNone/>
            </a:pPr>
            <a:r>
              <a:rPr lang="en-US" sz="3950" b="1" kern="0" spc="-79" dirty="0">
                <a:solidFill>
                  <a:srgbClr val="FF8AAF"/>
                </a:solidFill>
                <a:latin typeface="Petrona Bold" pitchFamily="34" charset="0"/>
                <a:ea typeface="Petrona Bold" pitchFamily="34" charset="-122"/>
                <a:cs typeface="Petrona Bold" pitchFamily="34" charset="-120"/>
              </a:rPr>
              <a:t>Financial Management and </a:t>
            </a:r>
          </a:p>
          <a:p>
            <a:pPr marL="0" indent="0" algn="l">
              <a:lnSpc>
                <a:spcPts val="4900"/>
              </a:lnSpc>
              <a:buNone/>
            </a:pPr>
            <a:r>
              <a:rPr lang="en-US" sz="3950" b="1" kern="0" spc="-79" dirty="0">
                <a:solidFill>
                  <a:srgbClr val="FF8AAF"/>
                </a:solidFill>
                <a:latin typeface="Petrona Bold" pitchFamily="34" charset="0"/>
                <a:ea typeface="Petrona Bold" pitchFamily="34" charset="-122"/>
                <a:cs typeface="Petrona Bold" pitchFamily="34" charset="-120"/>
              </a:rPr>
              <a:t>  Customer Engagement</a:t>
            </a:r>
            <a:endParaRPr lang="en-US" sz="3950" dirty="0"/>
          </a:p>
        </p:txBody>
      </p:sp>
      <p:pic>
        <p:nvPicPr>
          <p:cNvPr id="4" name="Image 1" descr="preencoded.png"/>
          <p:cNvPicPr>
            <a:picLocks noChangeAspect="1"/>
          </p:cNvPicPr>
          <p:nvPr/>
        </p:nvPicPr>
        <p:blipFill>
          <a:blip r:embed="rId4"/>
          <a:stretch>
            <a:fillRect/>
          </a:stretch>
        </p:blipFill>
        <p:spPr>
          <a:xfrm>
            <a:off x="669250" y="2406253"/>
            <a:ext cx="478036" cy="478036"/>
          </a:xfrm>
          <a:prstGeom prst="rect">
            <a:avLst/>
          </a:prstGeom>
        </p:spPr>
      </p:pic>
      <p:sp>
        <p:nvSpPr>
          <p:cNvPr id="5" name="Text 1"/>
          <p:cNvSpPr/>
          <p:nvPr/>
        </p:nvSpPr>
        <p:spPr>
          <a:xfrm>
            <a:off x="1338501" y="2372797"/>
            <a:ext cx="1741289" cy="627459"/>
          </a:xfrm>
          <a:prstGeom prst="rect">
            <a:avLst/>
          </a:prstGeom>
          <a:noFill/>
          <a:ln/>
        </p:spPr>
        <p:txBody>
          <a:bodyPr wrap="square" lIns="0" tIns="0" rIns="0" bIns="0" rtlCol="0" anchor="t"/>
          <a:lstStyle/>
          <a:p>
            <a:pPr marL="0" indent="0" algn="l">
              <a:lnSpc>
                <a:spcPts val="2450"/>
              </a:lnSpc>
              <a:buNone/>
            </a:pPr>
            <a:r>
              <a:rPr lang="en-US" sz="1950" b="1" kern="0" spc="-40" dirty="0">
                <a:solidFill>
                  <a:srgbClr val="E0D6DE"/>
                </a:solidFill>
                <a:latin typeface="Petrona Bold" pitchFamily="34" charset="0"/>
                <a:ea typeface="Petrona Bold" pitchFamily="34" charset="-122"/>
                <a:cs typeface="Petrona Bold" pitchFamily="34" charset="-120"/>
              </a:rPr>
              <a:t>Payment Adjustments</a:t>
            </a:r>
            <a:endParaRPr lang="en-US" sz="1950" dirty="0"/>
          </a:p>
        </p:txBody>
      </p:sp>
      <p:sp>
        <p:nvSpPr>
          <p:cNvPr id="6" name="Text 2"/>
          <p:cNvSpPr/>
          <p:nvPr/>
        </p:nvSpPr>
        <p:spPr>
          <a:xfrm>
            <a:off x="1338501" y="3114913"/>
            <a:ext cx="1741289" cy="917615"/>
          </a:xfrm>
          <a:prstGeom prst="rect">
            <a:avLst/>
          </a:prstGeom>
          <a:noFill/>
          <a:ln/>
        </p:spPr>
        <p:txBody>
          <a:bodyPr wrap="square" lIns="0" tIns="0" rIns="0" bIns="0" rtlCol="0" anchor="t"/>
          <a:lstStyle/>
          <a:p>
            <a:pPr marL="0" indent="0" algn="l">
              <a:lnSpc>
                <a:spcPts val="2400"/>
              </a:lnSpc>
              <a:buNone/>
            </a:pPr>
            <a:r>
              <a:rPr lang="en-US" sz="1500" kern="0" spc="-30" dirty="0">
                <a:solidFill>
                  <a:srgbClr val="E0D6DE"/>
                </a:solidFill>
                <a:latin typeface="Inter" pitchFamily="34" charset="0"/>
                <a:ea typeface="Inter" pitchFamily="34" charset="-122"/>
                <a:cs typeface="Inter" pitchFamily="34" charset="-120"/>
              </a:rPr>
              <a:t>Shift customer credit payments to every three weeks.</a:t>
            </a:r>
            <a:endParaRPr lang="en-US" sz="1500" dirty="0"/>
          </a:p>
        </p:txBody>
      </p:sp>
      <p:pic>
        <p:nvPicPr>
          <p:cNvPr id="7" name="Image 2" descr="preencoded.png"/>
          <p:cNvPicPr>
            <a:picLocks noChangeAspect="1"/>
          </p:cNvPicPr>
          <p:nvPr/>
        </p:nvPicPr>
        <p:blipFill>
          <a:blip r:embed="rId5"/>
          <a:stretch>
            <a:fillRect/>
          </a:stretch>
        </p:blipFill>
        <p:spPr>
          <a:xfrm>
            <a:off x="3366611" y="2406253"/>
            <a:ext cx="478036" cy="478036"/>
          </a:xfrm>
          <a:prstGeom prst="rect">
            <a:avLst/>
          </a:prstGeom>
        </p:spPr>
      </p:pic>
      <p:sp>
        <p:nvSpPr>
          <p:cNvPr id="8" name="Text 3"/>
          <p:cNvSpPr/>
          <p:nvPr/>
        </p:nvSpPr>
        <p:spPr>
          <a:xfrm>
            <a:off x="4035862" y="2372797"/>
            <a:ext cx="1741408" cy="627459"/>
          </a:xfrm>
          <a:prstGeom prst="rect">
            <a:avLst/>
          </a:prstGeom>
          <a:noFill/>
          <a:ln/>
        </p:spPr>
        <p:txBody>
          <a:bodyPr wrap="square" lIns="0" tIns="0" rIns="0" bIns="0" rtlCol="0" anchor="t"/>
          <a:lstStyle/>
          <a:p>
            <a:pPr marL="0" indent="0" algn="l">
              <a:lnSpc>
                <a:spcPts val="2450"/>
              </a:lnSpc>
              <a:buNone/>
            </a:pPr>
            <a:r>
              <a:rPr lang="en-US" sz="1950" b="1" kern="0" spc="-40" dirty="0">
                <a:solidFill>
                  <a:srgbClr val="E0D6DE"/>
                </a:solidFill>
                <a:latin typeface="Petrona Bold" pitchFamily="34" charset="0"/>
                <a:ea typeface="Petrona Bold" pitchFamily="34" charset="-122"/>
                <a:cs typeface="Petrona Bold" pitchFamily="34" charset="-120"/>
              </a:rPr>
              <a:t>Dairy Agreements</a:t>
            </a:r>
            <a:endParaRPr lang="en-US" sz="1950" dirty="0"/>
          </a:p>
        </p:txBody>
      </p:sp>
      <p:sp>
        <p:nvSpPr>
          <p:cNvPr id="9" name="Text 4"/>
          <p:cNvSpPr/>
          <p:nvPr/>
        </p:nvSpPr>
        <p:spPr>
          <a:xfrm>
            <a:off x="4035862" y="3114913"/>
            <a:ext cx="1741408" cy="917615"/>
          </a:xfrm>
          <a:prstGeom prst="rect">
            <a:avLst/>
          </a:prstGeom>
          <a:noFill/>
          <a:ln/>
        </p:spPr>
        <p:txBody>
          <a:bodyPr wrap="square" lIns="0" tIns="0" rIns="0" bIns="0" rtlCol="0" anchor="t"/>
          <a:lstStyle/>
          <a:p>
            <a:pPr marL="0" indent="0" algn="l">
              <a:lnSpc>
                <a:spcPts val="2400"/>
              </a:lnSpc>
              <a:buNone/>
            </a:pPr>
            <a:r>
              <a:rPr lang="en-US" sz="1500" kern="0" spc="-30" dirty="0">
                <a:solidFill>
                  <a:srgbClr val="E0D6DE"/>
                </a:solidFill>
                <a:latin typeface="Inter" pitchFamily="34" charset="0"/>
                <a:ea typeface="Inter" pitchFamily="34" charset="-122"/>
                <a:cs typeface="Inter" pitchFamily="34" charset="-120"/>
              </a:rPr>
              <a:t>Negotiate weekly payments for dairy products.</a:t>
            </a:r>
            <a:endParaRPr lang="en-US" sz="1500" dirty="0"/>
          </a:p>
        </p:txBody>
      </p:sp>
      <p:pic>
        <p:nvPicPr>
          <p:cNvPr id="10" name="Image 3" descr="preencoded.png"/>
          <p:cNvPicPr>
            <a:picLocks noChangeAspect="1"/>
          </p:cNvPicPr>
          <p:nvPr/>
        </p:nvPicPr>
        <p:blipFill>
          <a:blip r:embed="rId6"/>
          <a:stretch>
            <a:fillRect/>
          </a:stretch>
        </p:blipFill>
        <p:spPr>
          <a:xfrm>
            <a:off x="6064091" y="2406253"/>
            <a:ext cx="478036" cy="478036"/>
          </a:xfrm>
          <a:prstGeom prst="rect">
            <a:avLst/>
          </a:prstGeom>
        </p:spPr>
      </p:pic>
      <p:sp>
        <p:nvSpPr>
          <p:cNvPr id="11" name="Text 5"/>
          <p:cNvSpPr/>
          <p:nvPr/>
        </p:nvSpPr>
        <p:spPr>
          <a:xfrm>
            <a:off x="6733342" y="2372797"/>
            <a:ext cx="1741408" cy="627459"/>
          </a:xfrm>
          <a:prstGeom prst="rect">
            <a:avLst/>
          </a:prstGeom>
          <a:noFill/>
          <a:ln/>
        </p:spPr>
        <p:txBody>
          <a:bodyPr wrap="square" lIns="0" tIns="0" rIns="0" bIns="0" rtlCol="0" anchor="t"/>
          <a:lstStyle/>
          <a:p>
            <a:pPr marL="0" indent="0" algn="l">
              <a:lnSpc>
                <a:spcPts val="2450"/>
              </a:lnSpc>
              <a:buNone/>
            </a:pPr>
            <a:r>
              <a:rPr lang="en-US" sz="1950" b="1" kern="0" spc="-40" dirty="0">
                <a:solidFill>
                  <a:srgbClr val="E0D6DE"/>
                </a:solidFill>
                <a:latin typeface="Petrona Bold" pitchFamily="34" charset="0"/>
                <a:ea typeface="Petrona Bold" pitchFamily="34" charset="-122"/>
                <a:cs typeface="Petrona Bold" pitchFamily="34" charset="-120"/>
              </a:rPr>
              <a:t>Cost Management</a:t>
            </a:r>
            <a:endParaRPr lang="en-US" sz="1950" dirty="0"/>
          </a:p>
        </p:txBody>
      </p:sp>
      <p:sp>
        <p:nvSpPr>
          <p:cNvPr id="12" name="Text 6"/>
          <p:cNvSpPr/>
          <p:nvPr/>
        </p:nvSpPr>
        <p:spPr>
          <a:xfrm>
            <a:off x="6733342" y="3114913"/>
            <a:ext cx="1741408" cy="917615"/>
          </a:xfrm>
          <a:prstGeom prst="rect">
            <a:avLst/>
          </a:prstGeom>
          <a:noFill/>
          <a:ln/>
        </p:spPr>
        <p:txBody>
          <a:bodyPr wrap="square" lIns="0" tIns="0" rIns="0" bIns="0" rtlCol="0" anchor="t"/>
          <a:lstStyle/>
          <a:p>
            <a:pPr marL="0" indent="0" algn="l">
              <a:lnSpc>
                <a:spcPts val="2400"/>
              </a:lnSpc>
              <a:buNone/>
            </a:pPr>
            <a:r>
              <a:rPr lang="en-US" sz="1500" kern="0" spc="-30" dirty="0">
                <a:solidFill>
                  <a:srgbClr val="E0D6DE"/>
                </a:solidFill>
                <a:latin typeface="Inter" pitchFamily="34" charset="0"/>
                <a:ea typeface="Inter" pitchFamily="34" charset="-122"/>
                <a:cs typeface="Inter" pitchFamily="34" charset="-120"/>
              </a:rPr>
              <a:t>Reduce purchase expenses and avoid over-purchasing slow-moving items.</a:t>
            </a:r>
            <a:endParaRPr lang="en-US" sz="1500" dirty="0"/>
          </a:p>
        </p:txBody>
      </p:sp>
      <p:pic>
        <p:nvPicPr>
          <p:cNvPr id="13" name="Image 4" descr="preencoded.png"/>
          <p:cNvPicPr>
            <a:picLocks noChangeAspect="1"/>
          </p:cNvPicPr>
          <p:nvPr/>
        </p:nvPicPr>
        <p:blipFill>
          <a:blip r:embed="rId7"/>
          <a:stretch>
            <a:fillRect/>
          </a:stretch>
        </p:blipFill>
        <p:spPr>
          <a:xfrm>
            <a:off x="669250" y="4639628"/>
            <a:ext cx="478036" cy="478036"/>
          </a:xfrm>
          <a:prstGeom prst="rect">
            <a:avLst/>
          </a:prstGeom>
        </p:spPr>
      </p:pic>
      <p:sp>
        <p:nvSpPr>
          <p:cNvPr id="14" name="Text 7"/>
          <p:cNvSpPr/>
          <p:nvPr/>
        </p:nvSpPr>
        <p:spPr>
          <a:xfrm>
            <a:off x="1338501" y="4606171"/>
            <a:ext cx="1741289" cy="627459"/>
          </a:xfrm>
          <a:prstGeom prst="rect">
            <a:avLst/>
          </a:prstGeom>
          <a:noFill/>
          <a:ln/>
        </p:spPr>
        <p:txBody>
          <a:bodyPr wrap="square" lIns="0" tIns="0" rIns="0" bIns="0" rtlCol="0" anchor="t"/>
          <a:lstStyle/>
          <a:p>
            <a:pPr marL="0" indent="0" algn="l">
              <a:lnSpc>
                <a:spcPts val="2450"/>
              </a:lnSpc>
              <a:buNone/>
            </a:pPr>
            <a:r>
              <a:rPr lang="en-US" sz="1950" b="1" kern="0" spc="-40" dirty="0">
                <a:solidFill>
                  <a:srgbClr val="E0D6DE"/>
                </a:solidFill>
                <a:latin typeface="Petrona Bold" pitchFamily="34" charset="0"/>
                <a:ea typeface="Petrona Bold" pitchFamily="34" charset="-122"/>
                <a:cs typeface="Petrona Bold" pitchFamily="34" charset="-120"/>
              </a:rPr>
              <a:t>Seasonal Campaigns</a:t>
            </a:r>
            <a:endParaRPr lang="en-US" sz="1950" dirty="0"/>
          </a:p>
        </p:txBody>
      </p:sp>
      <p:sp>
        <p:nvSpPr>
          <p:cNvPr id="15" name="Text 8"/>
          <p:cNvSpPr/>
          <p:nvPr/>
        </p:nvSpPr>
        <p:spPr>
          <a:xfrm>
            <a:off x="1338501" y="5348287"/>
            <a:ext cx="1741289" cy="917615"/>
          </a:xfrm>
          <a:prstGeom prst="rect">
            <a:avLst/>
          </a:prstGeom>
          <a:noFill/>
          <a:ln/>
        </p:spPr>
        <p:txBody>
          <a:bodyPr wrap="square" lIns="0" tIns="0" rIns="0" bIns="0" rtlCol="0" anchor="t"/>
          <a:lstStyle/>
          <a:p>
            <a:pPr marL="0" indent="0" algn="l">
              <a:lnSpc>
                <a:spcPts val="2400"/>
              </a:lnSpc>
              <a:buNone/>
            </a:pPr>
            <a:r>
              <a:rPr lang="en-US" sz="1500" kern="0" spc="-30" dirty="0">
                <a:solidFill>
                  <a:srgbClr val="E0D6DE"/>
                </a:solidFill>
                <a:latin typeface="Inter" pitchFamily="34" charset="0"/>
                <a:ea typeface="Inter" pitchFamily="34" charset="-122"/>
                <a:cs typeface="Inter" pitchFamily="34" charset="-120"/>
              </a:rPr>
              <a:t>Offer festive-exclusive products and tailored offers.</a:t>
            </a:r>
            <a:endParaRPr lang="en-US" sz="1500" dirty="0"/>
          </a:p>
        </p:txBody>
      </p:sp>
      <p:pic>
        <p:nvPicPr>
          <p:cNvPr id="16" name="Image 5" descr="preencoded.png"/>
          <p:cNvPicPr>
            <a:picLocks noChangeAspect="1"/>
          </p:cNvPicPr>
          <p:nvPr/>
        </p:nvPicPr>
        <p:blipFill>
          <a:blip r:embed="rId8"/>
          <a:stretch>
            <a:fillRect/>
          </a:stretch>
        </p:blipFill>
        <p:spPr>
          <a:xfrm>
            <a:off x="3366611" y="4639628"/>
            <a:ext cx="478036" cy="478036"/>
          </a:xfrm>
          <a:prstGeom prst="rect">
            <a:avLst/>
          </a:prstGeom>
        </p:spPr>
      </p:pic>
      <p:sp>
        <p:nvSpPr>
          <p:cNvPr id="17" name="Text 9"/>
          <p:cNvSpPr/>
          <p:nvPr/>
        </p:nvSpPr>
        <p:spPr>
          <a:xfrm>
            <a:off x="4035862" y="4606171"/>
            <a:ext cx="1741408" cy="313730"/>
          </a:xfrm>
          <a:prstGeom prst="rect">
            <a:avLst/>
          </a:prstGeom>
          <a:noFill/>
          <a:ln/>
        </p:spPr>
        <p:txBody>
          <a:bodyPr wrap="none" lIns="0" tIns="0" rIns="0" bIns="0" rtlCol="0" anchor="t"/>
          <a:lstStyle/>
          <a:p>
            <a:pPr marL="0" indent="0" algn="l">
              <a:lnSpc>
                <a:spcPts val="2450"/>
              </a:lnSpc>
              <a:buNone/>
            </a:pPr>
            <a:r>
              <a:rPr lang="en-US" sz="1950" b="1" kern="0" spc="-40" dirty="0">
                <a:solidFill>
                  <a:srgbClr val="E0D6DE"/>
                </a:solidFill>
                <a:latin typeface="Petrona Bold" pitchFamily="34" charset="0"/>
                <a:ea typeface="Petrona Bold" pitchFamily="34" charset="-122"/>
                <a:cs typeface="Petrona Bold" pitchFamily="34" charset="-120"/>
              </a:rPr>
              <a:t> Home delivery </a:t>
            </a:r>
            <a:endParaRPr lang="en-US" sz="1950" dirty="0"/>
          </a:p>
        </p:txBody>
      </p:sp>
      <p:sp>
        <p:nvSpPr>
          <p:cNvPr id="18" name="Text 10"/>
          <p:cNvSpPr/>
          <p:nvPr/>
        </p:nvSpPr>
        <p:spPr>
          <a:xfrm>
            <a:off x="4035862" y="5034558"/>
            <a:ext cx="1741408" cy="1223486"/>
          </a:xfrm>
          <a:prstGeom prst="rect">
            <a:avLst/>
          </a:prstGeom>
          <a:noFill/>
          <a:ln/>
        </p:spPr>
        <p:txBody>
          <a:bodyPr wrap="square" lIns="0" tIns="0" rIns="0" bIns="0" rtlCol="0" anchor="t"/>
          <a:lstStyle/>
          <a:p>
            <a:pPr marL="0" indent="0" algn="l">
              <a:lnSpc>
                <a:spcPts val="2400"/>
              </a:lnSpc>
              <a:buNone/>
            </a:pPr>
            <a:r>
              <a:rPr lang="en-US" sz="1500" kern="0" spc="-30" dirty="0">
                <a:solidFill>
                  <a:srgbClr val="E0D6DE"/>
                </a:solidFill>
                <a:latin typeface="Inter" pitchFamily="34" charset="0"/>
                <a:ea typeface="Inter" pitchFamily="34" charset="-122"/>
                <a:cs typeface="Inter" pitchFamily="34" charset="-120"/>
              </a:rPr>
              <a:t>Create customer groups for direct communication and orders.</a:t>
            </a:r>
            <a:endParaRPr lang="en-US" sz="1500" dirty="0"/>
          </a:p>
        </p:txBody>
      </p:sp>
      <p:pic>
        <p:nvPicPr>
          <p:cNvPr id="19" name="Image 6" descr="preencoded.png"/>
          <p:cNvPicPr>
            <a:picLocks noChangeAspect="1"/>
          </p:cNvPicPr>
          <p:nvPr/>
        </p:nvPicPr>
        <p:blipFill>
          <a:blip r:embed="rId9"/>
          <a:stretch>
            <a:fillRect/>
          </a:stretch>
        </p:blipFill>
        <p:spPr>
          <a:xfrm>
            <a:off x="6064091" y="4639628"/>
            <a:ext cx="478036" cy="478036"/>
          </a:xfrm>
          <a:prstGeom prst="rect">
            <a:avLst/>
          </a:prstGeom>
        </p:spPr>
      </p:pic>
      <p:sp>
        <p:nvSpPr>
          <p:cNvPr id="20" name="Text 11"/>
          <p:cNvSpPr/>
          <p:nvPr/>
        </p:nvSpPr>
        <p:spPr>
          <a:xfrm>
            <a:off x="6733342" y="4606171"/>
            <a:ext cx="1741408" cy="313730"/>
          </a:xfrm>
          <a:prstGeom prst="rect">
            <a:avLst/>
          </a:prstGeom>
          <a:noFill/>
          <a:ln/>
        </p:spPr>
        <p:txBody>
          <a:bodyPr wrap="none" lIns="0" tIns="0" rIns="0" bIns="0" rtlCol="0" anchor="t"/>
          <a:lstStyle/>
          <a:p>
            <a:pPr marL="0" indent="0" algn="l">
              <a:lnSpc>
                <a:spcPts val="2450"/>
              </a:lnSpc>
              <a:buNone/>
            </a:pPr>
            <a:r>
              <a:rPr lang="en-US" sz="1950" b="1" kern="0" spc="-40" dirty="0">
                <a:solidFill>
                  <a:srgbClr val="E0D6DE"/>
                </a:solidFill>
                <a:latin typeface="Petrona Bold" pitchFamily="34" charset="0"/>
                <a:ea typeface="Petrona Bold" pitchFamily="34" charset="-122"/>
                <a:cs typeface="Petrona Bold" pitchFamily="34" charset="-120"/>
              </a:rPr>
              <a:t>Boost Sales</a:t>
            </a:r>
            <a:endParaRPr lang="en-US" sz="1950" dirty="0"/>
          </a:p>
        </p:txBody>
      </p:sp>
      <p:sp>
        <p:nvSpPr>
          <p:cNvPr id="21" name="Text 12"/>
          <p:cNvSpPr/>
          <p:nvPr/>
        </p:nvSpPr>
        <p:spPr>
          <a:xfrm>
            <a:off x="6733342" y="5034558"/>
            <a:ext cx="1741408" cy="1223486"/>
          </a:xfrm>
          <a:prstGeom prst="rect">
            <a:avLst/>
          </a:prstGeom>
          <a:noFill/>
          <a:ln/>
        </p:spPr>
        <p:txBody>
          <a:bodyPr wrap="square" lIns="0" tIns="0" rIns="0" bIns="0" rtlCol="0" anchor="t"/>
          <a:lstStyle/>
          <a:p>
            <a:pPr marL="0" indent="0" algn="l">
              <a:lnSpc>
                <a:spcPts val="2400"/>
              </a:lnSpc>
              <a:buNone/>
            </a:pPr>
            <a:r>
              <a:rPr lang="en-US" sz="1500" kern="0" spc="-30" dirty="0">
                <a:solidFill>
                  <a:srgbClr val="E0D6DE"/>
                </a:solidFill>
                <a:latin typeface="Inter" pitchFamily="34" charset="0"/>
                <a:ea typeface="Inter" pitchFamily="34" charset="-122"/>
                <a:cs typeface="Inter" pitchFamily="34" charset="-120"/>
              </a:rPr>
              <a:t>WhatsApp promotions, festive offers, signboards, and seasonal deals</a:t>
            </a:r>
            <a:endParaRPr lang="en-US" sz="1500" dirty="0"/>
          </a:p>
        </p:txBody>
      </p:sp>
      <p:sp>
        <p:nvSpPr>
          <p:cNvPr id="22" name="Text 13"/>
          <p:cNvSpPr/>
          <p:nvPr/>
        </p:nvSpPr>
        <p:spPr>
          <a:xfrm>
            <a:off x="669250" y="6480929"/>
            <a:ext cx="7805499" cy="917615"/>
          </a:xfrm>
          <a:prstGeom prst="rect">
            <a:avLst/>
          </a:prstGeom>
          <a:noFill/>
          <a:ln/>
        </p:spPr>
        <p:txBody>
          <a:bodyPr wrap="square" lIns="0" tIns="0" rIns="0" bIns="0" rtlCol="0" anchor="t"/>
          <a:lstStyle/>
          <a:p>
            <a:pPr marL="0" indent="0" algn="l">
              <a:lnSpc>
                <a:spcPts val="2400"/>
              </a:lnSpc>
              <a:buNone/>
            </a:pPr>
            <a:r>
              <a:rPr lang="en-US" sz="1500" kern="0" spc="-30" dirty="0">
                <a:solidFill>
                  <a:srgbClr val="E0D6DE"/>
                </a:solidFill>
                <a:latin typeface="Inter" pitchFamily="34" charset="0"/>
                <a:ea typeface="Inter" pitchFamily="34" charset="-122"/>
                <a:cs typeface="Inter" pitchFamily="34" charset="-120"/>
              </a:rPr>
              <a:t>Adjust customer credit payment schedules, negotiate weekly payments for dairy products, reduce purchase expenses, and offer festive and seasonal campaigns to improve cash flow, reduce costs, and enhance customer engagement.</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813</TotalTime>
  <Words>1371</Words>
  <Application>Microsoft Office PowerPoint</Application>
  <PresentationFormat>Custom</PresentationFormat>
  <Paragraphs>124</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Petrona Bold</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Tanya Agastin</cp:lastModifiedBy>
  <cp:revision>7</cp:revision>
  <dcterms:created xsi:type="dcterms:W3CDTF">2025-03-21T12:15:05Z</dcterms:created>
  <dcterms:modified xsi:type="dcterms:W3CDTF">2025-03-24T19:43:43Z</dcterms:modified>
</cp:coreProperties>
</file>